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6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7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8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9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10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11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12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1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14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15.xml" ContentType="application/vnd.openxmlformats-officedocument.theme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16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theme/theme17.xml" ContentType="application/vnd.openxmlformats-officedocument.theme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2" r:id="rId4"/>
    <p:sldMasterId id="2147483941" r:id="rId5"/>
    <p:sldMasterId id="2147483943" r:id="rId6"/>
    <p:sldMasterId id="2147483799" r:id="rId7"/>
    <p:sldMasterId id="2147483821" r:id="rId8"/>
    <p:sldMasterId id="2147483960" r:id="rId9"/>
    <p:sldMasterId id="2147483831" r:id="rId10"/>
    <p:sldMasterId id="2147483836" r:id="rId11"/>
    <p:sldMasterId id="2147483841" r:id="rId12"/>
    <p:sldMasterId id="2147483846" r:id="rId13"/>
    <p:sldMasterId id="2147483809" r:id="rId14"/>
    <p:sldMasterId id="2147483660" r:id="rId15"/>
    <p:sldMasterId id="2147483874" r:id="rId16"/>
    <p:sldMasterId id="2147483885" r:id="rId17"/>
    <p:sldMasterId id="2147483897" r:id="rId18"/>
    <p:sldMasterId id="2147483908" r:id="rId19"/>
    <p:sldMasterId id="2147483919" r:id="rId20"/>
    <p:sldMasterId id="2147483930" r:id="rId21"/>
  </p:sldMasterIdLst>
  <p:notesMasterIdLst>
    <p:notesMasterId r:id="rId41"/>
  </p:notesMasterIdLst>
  <p:handoutMasterIdLst>
    <p:handoutMasterId r:id="rId42"/>
  </p:handout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  <p:sldId id="390" r:id="rId35"/>
    <p:sldId id="393" r:id="rId36"/>
    <p:sldId id="269" r:id="rId37"/>
    <p:sldId id="270" r:id="rId38"/>
    <p:sldId id="271" r:id="rId39"/>
    <p:sldId id="272" r:id="rId40"/>
  </p:sldIdLst>
  <p:sldSz cx="12192000" cy="6858000"/>
  <p:notesSz cx="6858000" cy="9144000"/>
  <p:embeddedFontLst>
    <p:embeddedFont>
      <p:font typeface="Consolas" panose="020B0609020204030204" pitchFamily="49" charset="0"/>
      <p:regular r:id="rId43"/>
      <p:bold r:id="rId44"/>
      <p:italic r:id="rId45"/>
      <p:boldItalic r:id="rId46"/>
    </p:embeddedFont>
    <p:embeddedFont>
      <p:font typeface="Figtree" panose="020B0604020202020204" charset="0"/>
      <p:regular r:id="rId47"/>
      <p:bold r:id="rId48"/>
      <p:italic r:id="rId49"/>
      <p:boldItalic r:id="rId50"/>
    </p:embeddedFont>
    <p:embeddedFont>
      <p:font typeface="Figtree Light" panose="020B0604020202020204" charset="0"/>
      <p:regular r:id="rId51"/>
      <p:italic r:id="rId52"/>
    </p:embeddedFont>
    <p:embeddedFont>
      <p:font typeface="Montserrat" pitchFamily="2" charset="0"/>
      <p:regular r:id="rId53"/>
      <p:bold r:id="rId54"/>
      <p:italic r:id="rId55"/>
      <p:boldItalic r:id="rId56"/>
    </p:embeddedFont>
    <p:embeddedFont>
      <p:font typeface="Montserrat Black" pitchFamily="2" charset="0"/>
      <p:bold r:id="rId57"/>
      <p:boldItalic r:id="rId5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3EC420FF-67B5-2B43-B8B0-31C326A878BA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390"/>
            <p14:sldId id="393"/>
            <p14:sldId id="269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B038381-4C18-EEB2-D798-E55F33345695}" name="Haynes, Amanda" initials="HA" userId="S::ahaynes@qa.com::f3044909-ea02-4a80-b124-5c683d29f1e5" providerId="AD"/>
  <p188:author id="{34F02186-A83D-147B-1AD3-CAE41537E927}" name="O'Flynn, Sarah" initials="SO" userId="S::SOFlynn@qa.com::c5bd941b-3572-499d-9953-9da6030055ca" providerId="AD"/>
  <p188:author id="{570EC78B-0B85-CC25-1293-AD5F30C7BB59}" name="Huskisson, Harry" initials="HH" userId="S::HHuskisson@qa.com::5d0a9b6a-71d8-408a-a551-20cf3a498200" providerId="AD"/>
  <p188:author id="{29DB2DE1-A6DA-284A-0775-8BA18A27BFDD}" name="Renang, Antonia" initials="AR" userId="S::ARenang@qa.com::6d248bc4-c380-4929-8d38-4b7a6af76729" providerId="AD"/>
  <p188:author id="{14A6B2E2-577F-2DC9-8598-664F7D3C9407}" name="Evans, Josie" initials="JE" userId="S::JEvans3@qa.com::aaea60dd-eaa6-4fde-a2ae-3576d6b832c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C57"/>
    <a:srgbClr val="5F5F5F"/>
    <a:srgbClr val="333333"/>
    <a:srgbClr val="575757"/>
    <a:srgbClr val="000000"/>
    <a:srgbClr val="0D0D0D"/>
    <a:srgbClr val="161616"/>
    <a:srgbClr val="FEBDC0"/>
    <a:srgbClr val="FEDEC3"/>
    <a:srgbClr val="ACE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0DF8CE-0B39-C45A-424C-2E09E3B3C77F}" v="4" dt="2025-04-01T14:32:55.971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65"/>
    <p:restoredTop sz="70579" autoAdjust="0"/>
  </p:normalViewPr>
  <p:slideViewPr>
    <p:cSldViewPr snapToGrid="0">
      <p:cViewPr>
        <p:scale>
          <a:sx n="66" d="100"/>
          <a:sy n="66" d="100"/>
        </p:scale>
        <p:origin x="912" y="-754"/>
      </p:cViewPr>
      <p:guideLst/>
    </p:cSldViewPr>
  </p:slideViewPr>
  <p:outlineViewPr>
    <p:cViewPr>
      <p:scale>
        <a:sx n="33" d="100"/>
        <a:sy n="33" d="100"/>
      </p:scale>
      <p:origin x="0" y="-15912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</p:sldLst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638" y="-102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Master" Target="slideMasters/slideMaster15.xml"/><Relationship Id="rId26" Type="http://schemas.openxmlformats.org/officeDocument/2006/relationships/slide" Target="slides/slide5.xml"/><Relationship Id="rId39" Type="http://schemas.openxmlformats.org/officeDocument/2006/relationships/slide" Target="slides/slide18.xml"/><Relationship Id="rId21" Type="http://schemas.openxmlformats.org/officeDocument/2006/relationships/slideMaster" Target="slideMasters/slideMaster18.xml"/><Relationship Id="rId34" Type="http://schemas.openxmlformats.org/officeDocument/2006/relationships/slide" Target="slides/slide13.xml"/><Relationship Id="rId42" Type="http://schemas.openxmlformats.org/officeDocument/2006/relationships/handoutMaster" Target="handoutMasters/handout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63" Type="http://schemas.microsoft.com/office/2015/10/relationships/revisionInfo" Target="revisionInfo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3.xml"/><Relationship Id="rId29" Type="http://schemas.openxmlformats.org/officeDocument/2006/relationships/slide" Target="slides/slide8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3.xml"/><Relationship Id="rId32" Type="http://schemas.openxmlformats.org/officeDocument/2006/relationships/slide" Target="slides/slide11.xml"/><Relationship Id="rId37" Type="http://schemas.openxmlformats.org/officeDocument/2006/relationships/slide" Target="slides/slide16.xml"/><Relationship Id="rId40" Type="http://schemas.openxmlformats.org/officeDocument/2006/relationships/slide" Target="slides/slide1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5" Type="http://schemas.openxmlformats.org/officeDocument/2006/relationships/slideMaster" Target="slideMasters/slideMaster2.xml"/><Relationship Id="rId61" Type="http://schemas.openxmlformats.org/officeDocument/2006/relationships/theme" Target="theme/theme1.xml"/><Relationship Id="rId19" Type="http://schemas.openxmlformats.org/officeDocument/2006/relationships/slideMaster" Target="slideMasters/slideMaster1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1.xml"/><Relationship Id="rId27" Type="http://schemas.openxmlformats.org/officeDocument/2006/relationships/slide" Target="slides/slide6.xml"/><Relationship Id="rId30" Type="http://schemas.openxmlformats.org/officeDocument/2006/relationships/slide" Target="slides/slide9.xml"/><Relationship Id="rId35" Type="http://schemas.openxmlformats.org/officeDocument/2006/relationships/slide" Target="slides/slide1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64" Type="http://schemas.microsoft.com/office/2018/10/relationships/authors" Target="authors.xml"/><Relationship Id="rId8" Type="http://schemas.openxmlformats.org/officeDocument/2006/relationships/slideMaster" Target="slideMasters/slideMaster5.xml"/><Relationship Id="rId51" Type="http://schemas.openxmlformats.org/officeDocument/2006/relationships/font" Target="fonts/font9.fntdata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Master" Target="slideMasters/slideMaster14.xml"/><Relationship Id="rId25" Type="http://schemas.openxmlformats.org/officeDocument/2006/relationships/slide" Target="slides/slide4.xml"/><Relationship Id="rId33" Type="http://schemas.openxmlformats.org/officeDocument/2006/relationships/slide" Target="slides/slide12.xml"/><Relationship Id="rId38" Type="http://schemas.openxmlformats.org/officeDocument/2006/relationships/slide" Target="slides/slide17.xml"/><Relationship Id="rId46" Type="http://schemas.openxmlformats.org/officeDocument/2006/relationships/font" Target="fonts/font4.fntdata"/><Relationship Id="rId59" Type="http://schemas.openxmlformats.org/officeDocument/2006/relationships/presProps" Target="presProps.xml"/><Relationship Id="rId20" Type="http://schemas.openxmlformats.org/officeDocument/2006/relationships/slideMaster" Target="slideMasters/slideMaster17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2.fntdata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Master" Target="slideMasters/slideMaster12.xml"/><Relationship Id="rId23" Type="http://schemas.openxmlformats.org/officeDocument/2006/relationships/slide" Target="slides/slide2.xml"/><Relationship Id="rId28" Type="http://schemas.openxmlformats.org/officeDocument/2006/relationships/slide" Target="slides/slide7.xml"/><Relationship Id="rId36" Type="http://schemas.openxmlformats.org/officeDocument/2006/relationships/slide" Target="slides/slide15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Master" Target="slideMasters/slideMaster7.xml"/><Relationship Id="rId31" Type="http://schemas.openxmlformats.org/officeDocument/2006/relationships/slide" Target="slides/slide1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9.xml"/><Relationship Id="rId13" Type="http://schemas.openxmlformats.org/officeDocument/2006/relationships/slide" Target="slides/slide16.xml"/><Relationship Id="rId3" Type="http://schemas.openxmlformats.org/officeDocument/2006/relationships/slide" Target="slides/slide4.xml"/><Relationship Id="rId7" Type="http://schemas.openxmlformats.org/officeDocument/2006/relationships/slide" Target="slides/slide8.xml"/><Relationship Id="rId12" Type="http://schemas.openxmlformats.org/officeDocument/2006/relationships/slide" Target="slides/slide13.xml"/><Relationship Id="rId2" Type="http://schemas.openxmlformats.org/officeDocument/2006/relationships/slide" Target="slides/slide3.xml"/><Relationship Id="rId1" Type="http://schemas.openxmlformats.org/officeDocument/2006/relationships/slide" Target="slides/slide2.xml"/><Relationship Id="rId6" Type="http://schemas.openxmlformats.org/officeDocument/2006/relationships/slide" Target="slides/slide7.xml"/><Relationship Id="rId11" Type="http://schemas.openxmlformats.org/officeDocument/2006/relationships/slide" Target="slides/slide12.xml"/><Relationship Id="rId5" Type="http://schemas.openxmlformats.org/officeDocument/2006/relationships/slide" Target="slides/slide6.xml"/><Relationship Id="rId10" Type="http://schemas.openxmlformats.org/officeDocument/2006/relationships/slide" Target="slides/slide11.xml"/><Relationship Id="rId4" Type="http://schemas.openxmlformats.org/officeDocument/2006/relationships/slide" Target="slides/slide5.xml"/><Relationship Id="rId9" Type="http://schemas.openxmlformats.org/officeDocument/2006/relationships/slide" Target="slides/slide10.xml"/><Relationship Id="rId14" Type="http://schemas.openxmlformats.org/officeDocument/2006/relationships/slide" Target="slides/slide1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001010-5018-3D3C-F75A-C9382986DF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348306-4297-B984-0E2B-9A5B1F9DCCB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E174C7-A8E2-4557-92FA-12B8230C467B}" type="datetimeFigureOut">
              <a:rPr lang="en-GB" smtClean="0"/>
              <a:t>31/10/2025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95E848-799D-2AE2-D2C8-4DB237CA9E4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96393-2A32-320B-C479-57F633CAA3A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3592BF-4E91-4829-84C6-17D0EDD729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6089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00.png>
</file>

<file path=ppt/media/image101.png>
</file>

<file path=ppt/media/image102.png>
</file>

<file path=ppt/media/image105.png>
</file>

<file path=ppt/media/image106.png>
</file>

<file path=ppt/media/image107.png>
</file>

<file path=ppt/media/image11.png>
</file>

<file path=ppt/media/image110.png>
</file>

<file path=ppt/media/image111.png>
</file>

<file path=ppt/media/image112.png>
</file>

<file path=ppt/media/image113.png>
</file>

<file path=ppt/media/image116.png>
</file>

<file path=ppt/media/image117.png>
</file>

<file path=ppt/media/image118.png>
</file>

<file path=ppt/media/image12.sv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8.png>
</file>

<file path=ppt/media/image29.png>
</file>

<file path=ppt/media/image3.jpeg>
</file>

<file path=ppt/media/image34.png>
</file>

<file path=ppt/media/image35.png>
</file>

<file path=ppt/media/image38.png>
</file>

<file path=ppt/media/image39.png>
</file>

<file path=ppt/media/image4.jpeg>
</file>

<file path=ppt/media/image42.png>
</file>

<file path=ppt/media/image43.png>
</file>

<file path=ppt/media/image46.png>
</file>

<file path=ppt/media/image47.png>
</file>

<file path=ppt/media/image5.jpeg>
</file>

<file path=ppt/media/image50.png>
</file>

<file path=ppt/media/image51.png>
</file>

<file path=ppt/media/image54.png>
</file>

<file path=ppt/media/image55.png>
</file>

<file path=ppt/media/image58.png>
</file>

<file path=ppt/media/image59.png>
</file>

<file path=ppt/media/image6.jpeg>
</file>

<file path=ppt/media/image62.png>
</file>

<file path=ppt/media/image64.png>
</file>

<file path=ppt/media/image66.png>
</file>

<file path=ppt/media/image68.png>
</file>

<file path=ppt/media/image7.png>
</file>

<file path=ppt/media/image70.png>
</file>

<file path=ppt/media/image72.png>
</file>

<file path=ppt/media/image75.png>
</file>

<file path=ppt/media/image77.png>
</file>

<file path=ppt/media/image8.png>
</file>

<file path=ppt/media/image80.png>
</file>

<file path=ppt/media/image81.png>
</file>

<file path=ppt/media/image82.png>
</file>

<file path=ppt/media/image83.png>
</file>

<file path=ppt/media/image86.png>
</file>

<file path=ppt/media/image87.png>
</file>

<file path=ppt/media/image88.png>
</file>

<file path=ppt/media/image89.png>
</file>

<file path=ppt/media/image9.svg>
</file>

<file path=ppt/media/image90.png>
</file>

<file path=ppt/media/image93.png>
</file>

<file path=ppt/media/image94.png>
</file>

<file path=ppt/media/image95.png>
</file>

<file path=ppt/media/image96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08F72-D084-4C96-B297-285B2ED0D15C}" type="datetimeFigureOut">
              <a:rPr lang="en-GB" smtClean="0"/>
              <a:t>31/10/2025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E1F5F-BEC2-48D5-A890-C07C79853E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3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0F0FE1-010D-7720-BCE1-C431A7F619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B83F79-8857-44A7-666F-432DAB2A87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779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In Python 3*, we have an alternative to using </a:t>
            </a:r>
            <a:r>
              <a:rPr lang="en-GB" b="1" dirty="0"/>
              <a:t>yield</a:t>
            </a:r>
            <a:r>
              <a:rPr lang="en-GB" dirty="0"/>
              <a:t> - the </a:t>
            </a:r>
            <a:r>
              <a:rPr lang="en-GB" b="1" dirty="0"/>
              <a:t>generator expression</a:t>
            </a:r>
            <a:r>
              <a:rPr lang="en-GB" dirty="0"/>
              <a:t>, which uses a syntax similar to a list comprehension. The key difference is the use of </a:t>
            </a:r>
            <a:r>
              <a:rPr lang="en-GB" b="1" dirty="0"/>
              <a:t>parentheses ( )</a:t>
            </a:r>
            <a:r>
              <a:rPr lang="en-GB" dirty="0"/>
              <a:t> instead of </a:t>
            </a:r>
            <a:r>
              <a:rPr lang="en-GB" b="1" dirty="0"/>
              <a:t>square brackets [ ]</a:t>
            </a:r>
            <a:r>
              <a:rPr lang="en-GB" dirty="0"/>
              <a:t>.</a:t>
            </a:r>
          </a:p>
          <a:p>
            <a:br>
              <a:rPr lang="en-GB" dirty="0"/>
            </a:br>
            <a:r>
              <a:rPr lang="en-GB" dirty="0"/>
              <a:t>The slide revisits an earlier </a:t>
            </a:r>
            <a:r>
              <a:rPr lang="en-GB" b="1" dirty="0"/>
              <a:t>yield</a:t>
            </a:r>
            <a:r>
              <a:rPr lang="en-GB" dirty="0"/>
              <a:t> example, showing its equivalent written as a generator expression. Both code fragments are functionally identical, as each returns a generator object. However, a limitation of generator expressions is that the caller cannot send values back into the generator, which is possible with </a:t>
            </a:r>
            <a:r>
              <a:rPr lang="en-GB" b="1" dirty="0"/>
              <a:t>yield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* Introduced in Python 2.6</a:t>
            </a:r>
          </a:p>
        </p:txBody>
      </p:sp>
    </p:spTree>
    <p:extLst>
      <p:ext uri="{BB962C8B-B14F-4D97-AF65-F5344CB8AC3E}">
        <p14:creationId xmlns:p14="http://schemas.microsoft.com/office/powerpoint/2010/main" val="4169493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Since Python works with </a:t>
            </a:r>
            <a:r>
              <a:rPr lang="en-GB" b="1" dirty="0"/>
              <a:t>references to objects</a:t>
            </a:r>
            <a:r>
              <a:rPr lang="en-GB" dirty="0"/>
              <a:t>, copying one container (or collection) to another can sometimes lead to </a:t>
            </a:r>
            <a:r>
              <a:rPr lang="en-GB" b="1" dirty="0"/>
              <a:t>unexpected behaviour</a:t>
            </a:r>
            <a:r>
              <a:rPr lang="en-GB" dirty="0"/>
              <a:t>. An assignment copies only the </a:t>
            </a:r>
            <a:r>
              <a:rPr lang="en-GB" b="1" dirty="0"/>
              <a:t>references</a:t>
            </a:r>
            <a:r>
              <a:rPr lang="en-GB" dirty="0"/>
              <a:t>, not the underlying data. This is harmless for </a:t>
            </a:r>
            <a:r>
              <a:rPr lang="en-GB" b="1" dirty="0"/>
              <a:t>immutable objects</a:t>
            </a:r>
            <a:r>
              <a:rPr lang="en-GB" dirty="0"/>
              <a:t> such as strings, integers, or tuples. Still, mutable</a:t>
            </a:r>
            <a:r>
              <a:rPr lang="en-GB" b="1" dirty="0"/>
              <a:t> objects</a:t>
            </a:r>
            <a:r>
              <a:rPr lang="en-GB" dirty="0"/>
              <a:t> (by definition) can be changed, and those changes may affect multiple references, as the slide illustrates.</a:t>
            </a:r>
          </a:p>
          <a:p>
            <a:endParaRPr lang="en-GB" dirty="0"/>
          </a:p>
          <a:p>
            <a:r>
              <a:rPr lang="en-GB" dirty="0"/>
              <a:t>When one collection is assigned to another, only a </a:t>
            </a:r>
            <a:r>
              <a:rPr lang="en-GB" b="1" dirty="0"/>
              <a:t>shallow copy</a:t>
            </a:r>
            <a:r>
              <a:rPr lang="en-GB" dirty="0"/>
              <a:t> is created (the example uses lists, but this applies to all collection types).</a:t>
            </a:r>
            <a:br>
              <a:rPr lang="en-GB" dirty="0"/>
            </a:br>
            <a:r>
              <a:rPr lang="en-GB" dirty="0"/>
              <a:t>Don’t worry - there’s a simple solution…</a:t>
            </a:r>
          </a:p>
        </p:txBody>
      </p:sp>
    </p:spTree>
    <p:extLst>
      <p:ext uri="{BB962C8B-B14F-4D97-AF65-F5344CB8AC3E}">
        <p14:creationId xmlns:p14="http://schemas.microsoft.com/office/powerpoint/2010/main" val="35553341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For a simple sequence, as shown in the previous example, the solution is straightforward - use a </a:t>
            </a:r>
            <a:r>
              <a:rPr lang="en-GB" b="1" dirty="0"/>
              <a:t>slice</a:t>
            </a:r>
            <a:r>
              <a:rPr lang="en-GB" dirty="0"/>
              <a:t>. The slightly unusual syntax of an </a:t>
            </a:r>
            <a:r>
              <a:rPr lang="en-GB" b="1" dirty="0"/>
              <a:t>empty slice</a:t>
            </a:r>
            <a:r>
              <a:rPr lang="en-GB" dirty="0"/>
              <a:t> (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[:]</a:t>
            </a:r>
            <a:r>
              <a:rPr lang="en-GB" dirty="0"/>
              <a:t>) means “take all the elements.” A slice always creates an </a:t>
            </a:r>
            <a:r>
              <a:rPr lang="en-GB" b="1" dirty="0"/>
              <a:t>independent copy</a:t>
            </a:r>
            <a:r>
              <a:rPr lang="en-GB" dirty="0"/>
              <a:t> of the original sequence.</a:t>
            </a:r>
          </a:p>
          <a:p>
            <a:endParaRPr lang="en-GB" dirty="0"/>
          </a:p>
          <a:p>
            <a:r>
              <a:rPr lang="en-GB" dirty="0"/>
              <a:t>However, this approach breaks down with </a:t>
            </a:r>
            <a:r>
              <a:rPr lang="en-GB" b="1" dirty="0"/>
              <a:t>more complex data structures</a:t>
            </a:r>
            <a:r>
              <a:rPr lang="en-GB" dirty="0"/>
              <a:t> — and it doesn’t take much complexity for slicing to fail. In the second example, assigning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fruit[:]</a:t>
            </a:r>
            <a:r>
              <a:rPr lang="en-GB" dirty="0"/>
              <a:t> to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lunch</a:t>
            </a:r>
            <a:r>
              <a:rPr lang="en-GB" dirty="0"/>
              <a:t> creates an independent copy of the outer list, but only the </a:t>
            </a:r>
            <a:r>
              <a:rPr lang="en-GB" b="1" dirty="0"/>
              <a:t>reference</a:t>
            </a:r>
            <a:r>
              <a:rPr lang="en-GB" dirty="0"/>
              <a:t> to the </a:t>
            </a:r>
            <a:r>
              <a:rPr lang="en-GB" b="1" dirty="0"/>
              <a:t>nested list</a:t>
            </a:r>
            <a:r>
              <a:rPr lang="en-GB" dirty="0"/>
              <a:t> is copied, not the nested list itself.</a:t>
            </a:r>
          </a:p>
          <a:p>
            <a:endParaRPr lang="en-GB" dirty="0"/>
          </a:p>
          <a:p>
            <a:r>
              <a:rPr lang="en-GB" dirty="0"/>
              <a:t>When an item within the </a:t>
            </a:r>
            <a:r>
              <a:rPr lang="en-GB" b="1" dirty="0"/>
              <a:t>nested list</a:t>
            </a:r>
            <a:r>
              <a:rPr lang="en-GB" dirty="0"/>
              <a:t> is changed, both fruit and lunch reflect that change.</a:t>
            </a:r>
          </a:p>
          <a:p>
            <a:br>
              <a:rPr lang="en-GB" dirty="0"/>
            </a:br>
            <a:r>
              <a:rPr lang="en-GB" dirty="0"/>
              <a:t>This happens because slicing only performs a </a:t>
            </a:r>
            <a:r>
              <a:rPr lang="en-GB" b="1" dirty="0"/>
              <a:t>shallow copy,</a:t>
            </a:r>
            <a:r>
              <a:rPr lang="en-GB" dirty="0"/>
              <a:t> the outer list is duplicated, but both copies still </a:t>
            </a:r>
            <a:r>
              <a:rPr lang="en-GB" b="1" dirty="0"/>
              <a:t>share the same reference</a:t>
            </a:r>
            <a:r>
              <a:rPr lang="en-GB" dirty="0"/>
              <a:t> to the inner list.</a:t>
            </a:r>
            <a:br>
              <a:rPr lang="en-GB" dirty="0"/>
            </a:br>
            <a:r>
              <a:rPr lang="en-GB" dirty="0"/>
              <a:t>In this example, modifying lunch[2][1] to 'Eggs' also alters the nested list inside fruit, demonstrating how a shallow copy can lead to </a:t>
            </a:r>
            <a:r>
              <a:rPr lang="en-GB" b="1" dirty="0"/>
              <a:t>unintended side effects</a:t>
            </a:r>
            <a:r>
              <a:rPr lang="en-GB" dirty="0"/>
              <a:t> when mutable objects are involved.</a:t>
            </a:r>
          </a:p>
        </p:txBody>
      </p:sp>
    </p:spTree>
    <p:extLst>
      <p:ext uri="{BB962C8B-B14F-4D97-AF65-F5344CB8AC3E}">
        <p14:creationId xmlns:p14="http://schemas.microsoft.com/office/powerpoint/2010/main" val="10410760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To solve the problem of nested collections we need to do a deep copy, and a standard module, called </a:t>
            </a:r>
            <a:r>
              <a:rPr lang="en-GB" b="1" dirty="0">
                <a:latin typeface="Courier New" pitchFamily="49" charset="0"/>
              </a:rPr>
              <a:t>copy</a:t>
            </a:r>
            <a:r>
              <a:rPr lang="en-GB" dirty="0"/>
              <a:t>, is provided for that. There are two methods exposed, </a:t>
            </a:r>
            <a:r>
              <a:rPr lang="en-GB" b="1" dirty="0">
                <a:latin typeface="Courier New" pitchFamily="49" charset="0"/>
              </a:rPr>
              <a:t>copy</a:t>
            </a:r>
            <a:r>
              <a:rPr lang="en-GB" dirty="0"/>
              <a:t> (which does a shallow copy) and </a:t>
            </a:r>
            <a:r>
              <a:rPr lang="en-GB" b="1" dirty="0" err="1">
                <a:latin typeface="Courier New" pitchFamily="49" charset="0"/>
              </a:rPr>
              <a:t>deepcopy</a:t>
            </a:r>
            <a:r>
              <a:rPr lang="en-GB" dirty="0"/>
              <a:t>.</a:t>
            </a:r>
          </a:p>
          <a:p>
            <a:r>
              <a:rPr lang="en-GB" dirty="0"/>
              <a:t>Not all objects can be copied using the </a:t>
            </a:r>
            <a:r>
              <a:rPr lang="en-GB" b="1" dirty="0">
                <a:latin typeface="Courier New" pitchFamily="49" charset="0"/>
              </a:rPr>
              <a:t>copy</a:t>
            </a:r>
            <a:r>
              <a:rPr lang="en-GB" dirty="0"/>
              <a:t> module, those include other modules, class objects, functions and methods, files, and so on.</a:t>
            </a:r>
          </a:p>
          <a:p>
            <a:r>
              <a:rPr lang="en-GB" dirty="0"/>
              <a:t>When we use the term "copy" we usually mean a shallow-copy, so be careful!</a:t>
            </a:r>
          </a:p>
        </p:txBody>
      </p:sp>
    </p:spTree>
    <p:extLst>
      <p:ext uri="{BB962C8B-B14F-4D97-AF65-F5344CB8AC3E}">
        <p14:creationId xmlns:p14="http://schemas.microsoft.com/office/powerpoint/2010/main" val="16156861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Answers on next page..</a:t>
            </a:r>
          </a:p>
          <a:p>
            <a:endParaRPr lang="en-GB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E1F5F-BEC2-48D5-A890-C07C79853E2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0279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7E557-85F2-FA00-224B-2F67A4FFF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EA2988-4E4D-BCFD-9E18-EE62B1B62E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7C3E5D-0AB0-892E-EC67-990CEF24FD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Correct answers: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b="1" dirty="0"/>
              <a:t>Which of the following correctly uses the built-in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filter()</a:t>
            </a:r>
            <a:r>
              <a:rPr lang="en-GB" b="1" dirty="0"/>
              <a:t> function?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 startAt="3"/>
              <a:tabLst/>
              <a:defRPr/>
            </a:pPr>
            <a:r>
              <a:rPr lang="en-GB" dirty="0"/>
              <a:t>filter(lambda x: x % 2 == 0, [1, 2, 3, 4])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 startAt="3"/>
              <a:tabLst/>
              <a:defRPr/>
            </a:pPr>
            <a:endParaRPr lang="en-GB" b="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b="1" dirty="0"/>
              <a:t>Which comprehension creates a list of squares for numbers 1 through 5?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 startAt="2"/>
              <a:tabLst/>
              <a:defRPr/>
            </a:pPr>
            <a:r>
              <a:rPr lang="en-GB" dirty="0"/>
              <a:t>[x ** 2 for x in range(1, 6)]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 startAt="2"/>
              <a:tabLst/>
              <a:defRPr/>
            </a:pPr>
            <a:endParaRPr lang="en-GB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b="1" dirty="0"/>
              <a:t>What is the main difference between a generator function and a normal function?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 startAt="3"/>
              <a:tabLst/>
              <a:defRPr/>
            </a:pPr>
            <a:r>
              <a:rPr lang="en-GB" dirty="0"/>
              <a:t>A generator function uses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 to return values one at a time</a:t>
            </a:r>
            <a:endParaRPr lang="en-GB" b="0" dirty="0"/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 startAt="3"/>
              <a:tabLst/>
              <a:defRPr/>
            </a:pPr>
            <a:endParaRPr lang="en-GB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b="1" dirty="0"/>
              <a:t>4. Which statement about f-strings is true?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 startAt="2"/>
              <a:tabLst/>
              <a:defRPr/>
            </a:pPr>
            <a:r>
              <a:rPr lang="en-GB" dirty="0"/>
              <a:t>A shallow copy of the outer container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11B4E-BA52-54C2-F837-2BCBFCA7EF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E1F5F-BEC2-48D5-A890-C07C79853E2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656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0505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Generator objects are created when a </a:t>
            </a:r>
            <a:r>
              <a:rPr lang="en-GB" b="1" dirty="0"/>
              <a:t>generator function</a:t>
            </a:r>
            <a:r>
              <a:rPr lang="en-GB" dirty="0"/>
              <a:t> is called. Each time the function is invoked, its </a:t>
            </a:r>
            <a:r>
              <a:rPr lang="en-GB" b="1" dirty="0"/>
              <a:t>iteration starts from the beginning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If used outside a loop, the built-in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next()</a:t>
            </a:r>
            <a:r>
              <a:rPr lang="en-GB" dirty="0"/>
              <a:t> function can be called to retrieve the next value produced by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. Alternatively, you can call the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__next__()</a:t>
            </a:r>
            <a:r>
              <a:rPr lang="en-GB" dirty="0"/>
              <a:t> method directly on the generator object, for example,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gen.__next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__()</a:t>
            </a:r>
            <a:r>
              <a:rPr lang="en-GB" dirty="0"/>
              <a:t> (this is what the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</a:t>
            </a:r>
            <a:r>
              <a:rPr lang="en-GB" dirty="0"/>
              <a:t> loop does automatically).</a:t>
            </a:r>
          </a:p>
          <a:p>
            <a:endParaRPr lang="en-GB" dirty="0"/>
          </a:p>
          <a:p>
            <a:r>
              <a:rPr lang="en-GB" dirty="0"/>
              <a:t>An optional second argument to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next()</a:t>
            </a:r>
            <a:r>
              <a:rPr lang="en-GB" dirty="0"/>
              <a:t> specifies the </a:t>
            </a:r>
            <a:r>
              <a:rPr lang="en-GB" b="1" dirty="0"/>
              <a:t>default value</a:t>
            </a:r>
            <a:r>
              <a:rPr lang="en-GB" dirty="0"/>
              <a:t> to return when the generator sequence is exhausted.</a:t>
            </a:r>
          </a:p>
        </p:txBody>
      </p:sp>
    </p:spTree>
    <p:extLst>
      <p:ext uri="{BB962C8B-B14F-4D97-AF65-F5344CB8AC3E}">
        <p14:creationId xmlns:p14="http://schemas.microsoft.com/office/powerpoint/2010/main" val="33116155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The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send()</a:t>
            </a:r>
            <a:r>
              <a:rPr lang="en-GB" dirty="0"/>
              <a:t> method can be used instead of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next()</a:t>
            </a:r>
            <a:r>
              <a:rPr lang="en-GB" dirty="0"/>
              <a:t> to resume a generator. The key difference is that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send()</a:t>
            </a:r>
            <a:r>
              <a:rPr lang="en-GB" dirty="0"/>
              <a:t> allows a </a:t>
            </a:r>
            <a:r>
              <a:rPr lang="en-GB" b="1" dirty="0"/>
              <a:t>value to be passed back</a:t>
            </a:r>
            <a:r>
              <a:rPr lang="en-GB" dirty="0"/>
              <a:t> into the generator function, where it is received as the </a:t>
            </a:r>
            <a:r>
              <a:rPr lang="en-GB" b="1" dirty="0"/>
              <a:t>result of the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b="1" dirty="0"/>
              <a:t> expression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When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send()</a:t>
            </a:r>
            <a:r>
              <a:rPr lang="en-GB" dirty="0"/>
              <a:t> is not used, the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 expression simply returns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None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These enhanced generator expressions were introduced in </a:t>
            </a:r>
            <a:r>
              <a:rPr lang="en-GB" b="1" dirty="0"/>
              <a:t>Python 2.5</a:t>
            </a:r>
            <a:r>
              <a:rPr lang="en-GB" dirty="0"/>
              <a:t> and are known as </a:t>
            </a:r>
            <a:r>
              <a:rPr lang="en-GB" b="1" dirty="0"/>
              <a:t>coroutines</a:t>
            </a:r>
            <a:r>
              <a:rPr lang="en-GB" dirty="0"/>
              <a:t>, as described in </a:t>
            </a:r>
            <a:r>
              <a:rPr lang="en-GB" b="1" dirty="0"/>
              <a:t>PEP 342 – “Coroutines via Enhanced Generators.”</a:t>
            </a:r>
          </a:p>
          <a:p>
            <a:endParaRPr lang="en-GB" dirty="0"/>
          </a:p>
          <a:p>
            <a:r>
              <a:rPr lang="en-GB" dirty="0"/>
              <a:t>In the example on the slide, the generator function </a:t>
            </a:r>
            <a:r>
              <a:rPr lang="en-GB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get_dir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</a:t>
            </a:r>
            <a:r>
              <a:rPr lang="en-GB" dirty="0"/>
              <a:t> searches for subdirectories within a given path. After reporting the first two, it uses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send()</a:t>
            </a:r>
            <a:r>
              <a:rPr lang="en-GB" dirty="0"/>
              <a:t> to receive a </a:t>
            </a:r>
            <a:r>
              <a:rPr lang="en-GB" b="1" dirty="0"/>
              <a:t>new directory name</a:t>
            </a:r>
            <a:r>
              <a:rPr lang="en-GB" dirty="0"/>
              <a:t> (passed back as the value from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) and continues the search from there.</a:t>
            </a:r>
          </a:p>
        </p:txBody>
      </p:sp>
    </p:spTree>
    <p:extLst>
      <p:ext uri="{BB962C8B-B14F-4D97-AF65-F5344CB8AC3E}">
        <p14:creationId xmlns:p14="http://schemas.microsoft.com/office/powerpoint/2010/main" val="10246701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Like any other code, </a:t>
            </a:r>
            <a:r>
              <a:rPr lang="en-GB" b="1" dirty="0"/>
              <a:t>generators</a:t>
            </a:r>
            <a:r>
              <a:rPr lang="en-GB" dirty="0"/>
              <a:t> can become complex and difficult to manage. The </a:t>
            </a:r>
            <a:r>
              <a:rPr lang="en-GB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 from</a:t>
            </a:r>
            <a:r>
              <a:rPr lang="en-GB" dirty="0"/>
              <a:t> syntax, introduced in </a:t>
            </a:r>
            <a:r>
              <a:rPr lang="en-GB" b="1" dirty="0"/>
              <a:t>Python 3.3</a:t>
            </a:r>
            <a:r>
              <a:rPr lang="en-GB" dirty="0"/>
              <a:t>, allows a generator to </a:t>
            </a:r>
            <a:r>
              <a:rPr lang="en-GB" b="1" dirty="0"/>
              <a:t>delegate part of its operations to a sub-generator</a:t>
            </a:r>
            <a:r>
              <a:rPr lang="en-GB" dirty="0"/>
              <a:t>, making it easier to </a:t>
            </a:r>
            <a:r>
              <a:rPr lang="en-GB" b="1" dirty="0"/>
              <a:t>split (or decompose)</a:t>
            </a:r>
            <a:r>
              <a:rPr lang="en-GB" dirty="0"/>
              <a:t> complex logic into smaller, more readable parts.</a:t>
            </a:r>
          </a:p>
          <a:p>
            <a:endParaRPr lang="en-GB" dirty="0"/>
          </a:p>
          <a:p>
            <a:r>
              <a:rPr lang="en-GB" dirty="0"/>
              <a:t>This feature is useful in </a:t>
            </a:r>
            <a:r>
              <a:rPr lang="en-GB" b="1" dirty="0"/>
              <a:t>closures</a:t>
            </a:r>
            <a:r>
              <a:rPr lang="en-GB" dirty="0"/>
              <a:t> and </a:t>
            </a:r>
            <a:r>
              <a:rPr lang="en-GB" b="1" dirty="0"/>
              <a:t>nested generators</a:t>
            </a:r>
            <a:r>
              <a:rPr lang="en-GB" dirty="0"/>
              <a:t> (generators that call other generators).</a:t>
            </a:r>
            <a:br>
              <a:rPr lang="en-GB" dirty="0"/>
            </a:br>
            <a:endParaRPr lang="en-GB" dirty="0"/>
          </a:p>
          <a:p>
            <a:r>
              <a:rPr lang="en-GB" dirty="0"/>
              <a:t>For more details and examples, see </a:t>
            </a:r>
            <a:r>
              <a:rPr lang="en-GB" b="1" dirty="0"/>
              <a:t>PEP 380 – “Syntax for Delegating to a </a:t>
            </a:r>
            <a:r>
              <a:rPr lang="en-GB" b="1" dirty="0" err="1"/>
              <a:t>Subgenerator</a:t>
            </a:r>
            <a:r>
              <a:rPr lang="en-GB" b="1" dirty="0"/>
              <a:t>.”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7630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2ACB8B4-5500-70FD-D485-6D00DE2265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41F2625-D5BE-0B3D-5915-EF8AACFACD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4615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The function passed to filter() can be either a named function or a lambda expression. In this example, we use </a:t>
            </a:r>
            <a:r>
              <a:rPr lang="en-GB" dirty="0" err="1"/>
              <a:t>os.path.isdir</a:t>
            </a:r>
            <a:r>
              <a:rPr lang="en-GB" dirty="0"/>
              <a:t>, which returns True for items that are directories. The first example prints each directory name, while the second uses </a:t>
            </a:r>
            <a:r>
              <a:rPr lang="en-GB" dirty="0" err="1"/>
              <a:t>glob.iglob</a:t>
            </a:r>
            <a:r>
              <a:rPr lang="en-GB" dirty="0"/>
              <a:t>() to expand a wildcard pattern and return an iterator of matching paths, from which a list of directory names is built.</a:t>
            </a:r>
          </a:p>
          <a:p>
            <a:endParaRPr lang="en-GB" dirty="0"/>
          </a:p>
          <a:p>
            <a:r>
              <a:rPr lang="en-GB" dirty="0"/>
              <a:t>The sequence supplied to filter() can be any </a:t>
            </a:r>
            <a:r>
              <a:rPr lang="en-GB" dirty="0" err="1"/>
              <a:t>iterable</a:t>
            </a:r>
            <a:r>
              <a:rPr lang="en-GB" dirty="0"/>
              <a:t> - such as a list, tuple, string, or even a file object. As a special case, if the function is None, filter() returns all items that evaluate to True (similar to the behaviour of grep).</a:t>
            </a:r>
          </a:p>
          <a:p>
            <a:endParaRPr lang="en-GB" dirty="0"/>
          </a:p>
          <a:p>
            <a:r>
              <a:rPr lang="en-GB" dirty="0"/>
              <a:t>Note that in Python 2, filter() returned a list, whereas in Python 3 it returns an iterator.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7014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1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A </a:t>
            </a:r>
            <a:r>
              <a:rPr lang="en-GB" b="1" dirty="0"/>
              <a:t>list comprehension</a:t>
            </a:r>
            <a:r>
              <a:rPr lang="en-GB" dirty="0"/>
              <a:t> is often a more natural and concise way to express list operations. The concept originates from </a:t>
            </a:r>
            <a:r>
              <a:rPr lang="en-GB" i="1" dirty="0"/>
              <a:t>set theory</a:t>
            </a:r>
            <a:r>
              <a:rPr lang="en-GB" dirty="0"/>
              <a:t> and became popular through the </a:t>
            </a:r>
            <a:r>
              <a:rPr lang="en-GB" i="1" dirty="0"/>
              <a:t>Haskell</a:t>
            </a:r>
            <a:r>
              <a:rPr lang="en-GB" dirty="0"/>
              <a:t> programming language.</a:t>
            </a:r>
          </a:p>
          <a:p>
            <a:r>
              <a:rPr lang="en-GB" dirty="0"/>
              <a:t>A list comprehension consists of three parts: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An expression</a:t>
            </a:r>
            <a:r>
              <a:rPr lang="en-GB" dirty="0"/>
              <a:t> — evaluated for each item.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A loop</a:t>
            </a:r>
            <a:r>
              <a:rPr lang="en-GB" dirty="0"/>
              <a:t> — typically a for statement.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An optional condition</a:t>
            </a:r>
            <a:r>
              <a:rPr lang="en-GB" dirty="0"/>
              <a:t> — the item is included only if the condition evaluates to True.</a:t>
            </a:r>
          </a:p>
          <a:p>
            <a:endParaRPr lang="en-GB" dirty="0"/>
          </a:p>
          <a:p>
            <a:r>
              <a:rPr lang="en-GB" dirty="0"/>
              <a:t>List comprehensions fit naturally into Python’s functional style, where many operations now return </a:t>
            </a:r>
            <a:r>
              <a:rPr lang="en-GB" i="1" dirty="0"/>
              <a:t>iterators</a:t>
            </a:r>
            <a:r>
              <a:rPr lang="en-GB" dirty="0"/>
              <a:t> rather than lists. They are considered more </a:t>
            </a:r>
            <a:r>
              <a:rPr lang="en-GB" i="1" dirty="0"/>
              <a:t>Pythonic</a:t>
            </a:r>
            <a:r>
              <a:rPr lang="en-GB" dirty="0"/>
              <a:t> than using the equivalent functional constructs map() and filter().</a:t>
            </a:r>
          </a:p>
          <a:p>
            <a:endParaRPr lang="en-GB" b="1" dirty="0"/>
          </a:p>
          <a:p>
            <a:r>
              <a:rPr lang="en-GB" b="1" dirty="0"/>
              <a:t>Python 3 behaviour:</a:t>
            </a:r>
            <a:endParaRPr lang="en-GB" dirty="0"/>
          </a:p>
          <a:p>
            <a:r>
              <a:rPr lang="en-GB" dirty="0"/>
              <a:t>The syntax requires a single </a:t>
            </a:r>
            <a:r>
              <a:rPr lang="en-GB" dirty="0" err="1"/>
              <a:t>iterable</a:t>
            </a:r>
            <a:r>
              <a:rPr lang="en-GB" dirty="0"/>
              <a:t> expression after in.</a:t>
            </a:r>
          </a:p>
          <a:p>
            <a:pPr lvl="1"/>
            <a:r>
              <a:rPr lang="en-GB" dirty="0"/>
              <a:t>a = [</a:t>
            </a:r>
            <a:r>
              <a:rPr lang="en-GB" dirty="0" err="1"/>
              <a:t>i</a:t>
            </a:r>
            <a:r>
              <a:rPr lang="en-GB" dirty="0"/>
              <a:t> for </a:t>
            </a:r>
            <a:r>
              <a:rPr lang="en-GB" dirty="0" err="1"/>
              <a:t>i</a:t>
            </a:r>
            <a:r>
              <a:rPr lang="en-GB" dirty="0"/>
              <a:t> in (1, 2, 3)]</a:t>
            </a:r>
          </a:p>
          <a:p>
            <a:endParaRPr lang="en-GB" dirty="0"/>
          </a:p>
          <a:p>
            <a:r>
              <a:rPr lang="en-GB" dirty="0"/>
              <a:t>The loop variable has its own local scope and does not affect variables of the same name outside the comprehension.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1838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In addition to list comprehensions, Python also supports </a:t>
            </a:r>
            <a:r>
              <a:rPr lang="en-GB" b="1" dirty="0"/>
              <a:t>set</a:t>
            </a:r>
            <a:r>
              <a:rPr lang="en-GB" dirty="0"/>
              <a:t> and </a:t>
            </a:r>
            <a:r>
              <a:rPr lang="en-GB" b="1" dirty="0"/>
              <a:t>dictionary comprehensions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A </a:t>
            </a:r>
            <a:r>
              <a:rPr lang="en-GB" b="1" dirty="0"/>
              <a:t>set comprehension</a:t>
            </a:r>
            <a:r>
              <a:rPr lang="en-GB" dirty="0"/>
              <a:t> iterates over an existing set (or any </a:t>
            </a:r>
            <a:r>
              <a:rPr lang="en-GB" dirty="0" err="1"/>
              <a:t>iterable</a:t>
            </a:r>
            <a:r>
              <a:rPr lang="en-GB" dirty="0"/>
              <a:t>) to produce a new set. In the example, a user-defined function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do_ftp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</a:t>
            </a:r>
            <a:r>
              <a:rPr lang="en-GB" dirty="0"/>
              <a:t> (likely using the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ftplib</a:t>
            </a:r>
            <a:r>
              <a:rPr lang="en-GB" dirty="0"/>
              <a:t> module) performs an operation on four machines in an unspecified order. The resulting set stores whatever value the function returns for each machine.</a:t>
            </a:r>
          </a:p>
          <a:p>
            <a:endParaRPr lang="en-GB" b="1" dirty="0"/>
          </a:p>
          <a:p>
            <a:r>
              <a:rPr lang="en-GB" b="1" dirty="0"/>
              <a:t>Dictionary comprehensions</a:t>
            </a:r>
            <a:r>
              <a:rPr lang="en-GB" dirty="0"/>
              <a:t> are slightly more complex, as they require both a key and a value for each item. In the example, a list of two-item tuples is first created using a list comprehension, and this is then used to build a dictionary, with an additional condition (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size &gt; 0</a:t>
            </a:r>
            <a:r>
              <a:rPr lang="en-GB" dirty="0"/>
              <a:t>).</a:t>
            </a:r>
          </a:p>
          <a:p>
            <a:endParaRPr lang="en-GB" dirty="0"/>
          </a:p>
          <a:p>
            <a:r>
              <a:rPr lang="en-GB" dirty="0"/>
              <a:t>This entire operation could also be written in a single statement:</a:t>
            </a:r>
          </a:p>
          <a:p>
            <a:pPr rtl="0"/>
            <a:r>
              <a:rPr lang="en-GB" dirty="0"/>
              <a:t>  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sizes = {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fn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os.path.getsize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fn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for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fn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glob.iglob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pn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if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os.path.getsize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fn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&gt; 0}</a:t>
            </a:r>
          </a:p>
          <a:p>
            <a:endParaRPr lang="en-GB" dirty="0"/>
          </a:p>
          <a:p>
            <a:r>
              <a:rPr lang="en-GB" dirty="0"/>
              <a:t>Here, the variable names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fname</a:t>
            </a:r>
            <a:r>
              <a:rPr lang="en-GB" dirty="0"/>
              <a:t> and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pattern</a:t>
            </a:r>
            <a:r>
              <a:rPr lang="en-GB" dirty="0"/>
              <a:t> have been shortened to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fn</a:t>
            </a:r>
            <a:r>
              <a:rPr lang="en-GB" dirty="0"/>
              <a:t> and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pn</a:t>
            </a:r>
            <a:r>
              <a:rPr lang="en-GB" dirty="0"/>
              <a:t> for clarity and space.</a:t>
            </a:r>
          </a:p>
        </p:txBody>
      </p:sp>
    </p:spTree>
    <p:extLst>
      <p:ext uri="{BB962C8B-B14F-4D97-AF65-F5344CB8AC3E}">
        <p14:creationId xmlns:p14="http://schemas.microsoft.com/office/powerpoint/2010/main" val="582127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Historically, many functions created or consumed </a:t>
            </a:r>
            <a:r>
              <a:rPr lang="en-GB" b="1" dirty="0"/>
              <a:t>in-memory lists</a:t>
            </a:r>
            <a:r>
              <a:rPr lang="en-GB" dirty="0"/>
              <a:t> for iteration. This worked well for small datasets, but became inefficient when lists grew large due to excessive memory overhead.</a:t>
            </a:r>
          </a:p>
          <a:p>
            <a:endParaRPr lang="en-GB" dirty="0"/>
          </a:p>
          <a:p>
            <a:r>
              <a:rPr lang="en-GB" dirty="0"/>
              <a:t>A </a:t>
            </a:r>
            <a:r>
              <a:rPr lang="en-GB" b="1" dirty="0"/>
              <a:t>lazy list</a:t>
            </a:r>
            <a:r>
              <a:rPr lang="en-GB" dirty="0"/>
              <a:t> solves this problem by generating items </a:t>
            </a:r>
            <a:r>
              <a:rPr lang="en-GB" i="1" dirty="0"/>
              <a:t>only when needed</a:t>
            </a:r>
            <a:r>
              <a:rPr lang="en-GB" dirty="0"/>
              <a:t>. If iteration stops early, the remaining items are never created, saving both time and resources. Lazy lists are implemented by providing an </a:t>
            </a:r>
            <a:r>
              <a:rPr lang="en-GB" b="1" dirty="0"/>
              <a:t>iterator, </a:t>
            </a:r>
            <a:r>
              <a:rPr lang="en-GB" dirty="0"/>
              <a:t>a mechanism that yields items one at a time - rather than building the entire list in memory.</a:t>
            </a:r>
          </a:p>
        </p:txBody>
      </p:sp>
      <p:sp>
        <p:nvSpPr>
          <p:cNvPr id="3" name="Slide Image Placeholder 2">
            <a:extLst>
              <a:ext uri="{FF2B5EF4-FFF2-40B4-BE49-F238E27FC236}">
                <a16:creationId xmlns:a16="http://schemas.microsoft.com/office/drawing/2014/main" id="{6F5F69CC-6AD5-24C2-F51E-1B183E30BC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34859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This slide introduces </a:t>
            </a:r>
            <a:r>
              <a:rPr lang="en-GB" b="1" dirty="0"/>
              <a:t>generator functions</a:t>
            </a:r>
            <a:r>
              <a:rPr lang="en-GB" dirty="0"/>
              <a:t>, which are a special kind of function that return a </a:t>
            </a:r>
            <a:r>
              <a:rPr lang="en-GB" i="1" dirty="0"/>
              <a:t>lazy iterator</a:t>
            </a:r>
            <a:r>
              <a:rPr lang="en-GB" dirty="0"/>
              <a:t>. Unlike lists, generators don’t store all their contents in memory at once - they produce one item at a time, only when needed. This makes them ideal for working with very large datasets or files that would otherwise exceed available memory.</a:t>
            </a:r>
          </a:p>
          <a:p>
            <a:endParaRPr lang="en-GB" dirty="0"/>
          </a:p>
          <a:p>
            <a:r>
              <a:rPr lang="en-GB" dirty="0"/>
              <a:t>In the example shown, the function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csv_reader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</a:t>
            </a:r>
            <a:r>
              <a:rPr lang="en-GB" dirty="0"/>
              <a:t> takes a file handle and uses the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 statement to return each line one at a time. The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 keyword pauses the function after each line, resuming where it left off when the next value is requested. In the main code block, a large file is opened and passed to the generator. The loop iterates through each line, incrementing a counter to determine how many rows were read. The underscore variable (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</a:t>
            </a:r>
            <a:r>
              <a:rPr lang="en-GB" dirty="0"/>
              <a:t>) is used here because the loop doesn’t need the actual content of the line - only to count the iterations.</a:t>
            </a:r>
          </a:p>
          <a:p>
            <a:endParaRPr lang="en-GB" dirty="0"/>
          </a:p>
          <a:p>
            <a:r>
              <a:rPr lang="en-GB" dirty="0"/>
              <a:t>Finally, when the loop completes, the total number of rows is printed. Even though the file contains over sixty-four million rows, the program handles it efficiently because only a single line is ever stored in memory at any one time. This demonstrates the key advantage of generators: they enable scalable, memory-efficient data processing by generating values on demand rather than all at once.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8777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This slide demonstrates how a generator can be used to produce an </a:t>
            </a:r>
            <a:r>
              <a:rPr lang="en-GB" b="1" dirty="0"/>
              <a:t>infinite sequence</a:t>
            </a:r>
            <a:r>
              <a:rPr lang="en-GB" dirty="0"/>
              <a:t> of numbers. The function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infinite_sequence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</a:t>
            </a:r>
            <a:r>
              <a:rPr lang="en-GB" dirty="0"/>
              <a:t> starts with the variable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</a:t>
            </a:r>
            <a:r>
              <a:rPr lang="en-GB" dirty="0"/>
              <a:t> set to zero, and inside an endless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while True</a:t>
            </a:r>
            <a:r>
              <a:rPr lang="en-GB" dirty="0"/>
              <a:t> loop, it uses the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 statement to return the current value before incrementing it by one. Because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 pauses the function after each value, it doesn’t try to store all numbers in memory, making the generator extremely efficient.</a:t>
            </a:r>
          </a:p>
          <a:p>
            <a:endParaRPr lang="en-GB" dirty="0"/>
          </a:p>
          <a:p>
            <a:r>
              <a:rPr lang="en-GB" dirty="0"/>
              <a:t>If this generator is used inside a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</a:t>
            </a:r>
            <a:r>
              <a:rPr lang="en-GB" dirty="0"/>
              <a:t> loop, it will keep producing values forever until manually stopped, typically with a keyboard interrupt. However, you can also call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next()</a:t>
            </a:r>
            <a:r>
              <a:rPr lang="en-GB" dirty="0"/>
              <a:t> on the generator to get one value at a time, which gives full control over how many results are retrieved. This example highlights how generators can create</a:t>
            </a:r>
            <a:r>
              <a:rPr lang="en-GB" b="1" dirty="0"/>
              <a:t> data lazily - </a:t>
            </a:r>
            <a:r>
              <a:rPr lang="en-GB" dirty="0"/>
              <a:t>producing items only when requested. This behaviour is very useful in data analysis and streaming applications where data may be continuous or too large to hold entirely in memory.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5124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dirty="0"/>
              <a:t>A </a:t>
            </a:r>
            <a:r>
              <a:rPr lang="en-GB" b="1" dirty="0"/>
              <a:t>generator</a:t>
            </a:r>
            <a:r>
              <a:rPr lang="en-GB" dirty="0"/>
              <a:t> allows for </a:t>
            </a:r>
            <a:r>
              <a:rPr lang="en-GB" i="1" dirty="0"/>
              <a:t>lazy evaluation</a:t>
            </a:r>
            <a:r>
              <a:rPr lang="en-GB" dirty="0"/>
              <a:t>, often serving as a more efficient alternative to list comprehensions. In each example shown on the slide, the function is entered only once. The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 statement pauses execution of the function’s loop and returns an intermediate value, effectively supplying the next item in the sequence whenever it’s requested.</a:t>
            </a:r>
          </a:p>
          <a:p>
            <a:endParaRPr lang="en-GB" dirty="0"/>
          </a:p>
          <a:p>
            <a:r>
              <a:rPr lang="en-GB" dirty="0"/>
              <a:t>Attempting to use a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return</a:t>
            </a:r>
            <a:r>
              <a:rPr lang="en-GB" dirty="0"/>
              <a:t> statement within a loop that contains a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</a:t>
            </a:r>
            <a:r>
              <a:rPr lang="en-GB" dirty="0"/>
              <a:t> expression will raise a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SyntaxError</a:t>
            </a:r>
            <a:r>
              <a:rPr lang="en-GB" dirty="0"/>
              <a:t>; you should use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break</a:t>
            </a:r>
            <a:r>
              <a:rPr lang="en-GB" dirty="0"/>
              <a:t> to exit the loop instead.</a:t>
            </a:r>
          </a:p>
          <a:p>
            <a:r>
              <a:rPr lang="en-GB" dirty="0"/>
              <a:t>Unlike list comprehensions or filters, which build a temporary list in memory, generators and lazy lists hold only the current item being processed. This makes them far more memory-efficient, especially when working with large datasets.</a:t>
            </a:r>
          </a:p>
          <a:p>
            <a:endParaRPr lang="en-GB" i="1" dirty="0"/>
          </a:p>
          <a:p>
            <a:r>
              <a:rPr lang="en-GB" i="1" dirty="0"/>
              <a:t>Note: the following imports have been omitted for clarity:</a:t>
            </a:r>
            <a:endParaRPr lang="en-GB" dirty="0"/>
          </a:p>
          <a:p>
            <a:pPr lvl="1"/>
            <a:r>
              <a:rPr lang="en-GB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import </a:t>
            </a:r>
            <a:r>
              <a:rPr lang="en-GB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os.path</a:t>
            </a:r>
            <a:endParaRPr lang="en-GB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1"/>
            <a:r>
              <a:rPr lang="en-GB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import glob</a:t>
            </a:r>
          </a:p>
        </p:txBody>
      </p:sp>
    </p:spTree>
    <p:extLst>
      <p:ext uri="{BB962C8B-B14F-4D97-AF65-F5344CB8AC3E}">
        <p14:creationId xmlns:p14="http://schemas.microsoft.com/office/powerpoint/2010/main" val="3849975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6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image" Target="../media/image102.png"/><Relationship Id="rId1" Type="http://schemas.openxmlformats.org/officeDocument/2006/relationships/slideMaster" Target="../slideMasters/slideMaster16.xml"/><Relationship Id="rId5" Type="http://schemas.openxmlformats.org/officeDocument/2006/relationships/image" Target="../media/image28.png"/><Relationship Id="rId4" Type="http://schemas.openxmlformats.org/officeDocument/2006/relationships/image" Target="../media/image104.emf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05.png"/><Relationship Id="rId1" Type="http://schemas.openxmlformats.org/officeDocument/2006/relationships/slideMaster" Target="../slideMasters/slideMaster16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9.png"/><Relationship Id="rId1" Type="http://schemas.openxmlformats.org/officeDocument/2006/relationships/slideMaster" Target="../slideMasters/slideMaster16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6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06.png"/><Relationship Id="rId1" Type="http://schemas.openxmlformats.org/officeDocument/2006/relationships/slideMaster" Target="../slideMasters/slideMaster16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7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6.emf"/><Relationship Id="rId1" Type="http://schemas.openxmlformats.org/officeDocument/2006/relationships/slideMaster" Target="../slideMasters/slideMaster17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7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7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image" Target="../media/image107.png"/><Relationship Id="rId1" Type="http://schemas.openxmlformats.org/officeDocument/2006/relationships/slideMaster" Target="../slideMasters/slideMaster17.xml"/><Relationship Id="rId5" Type="http://schemas.openxmlformats.org/officeDocument/2006/relationships/image" Target="../media/image28.png"/><Relationship Id="rId4" Type="http://schemas.openxmlformats.org/officeDocument/2006/relationships/image" Target="../media/image109.emf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0.png"/><Relationship Id="rId1" Type="http://schemas.openxmlformats.org/officeDocument/2006/relationships/slideMaster" Target="../slideMasters/slideMaster17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1.png"/><Relationship Id="rId1" Type="http://schemas.openxmlformats.org/officeDocument/2006/relationships/slideMaster" Target="../slideMasters/slideMaster1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7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2.png"/><Relationship Id="rId1" Type="http://schemas.openxmlformats.org/officeDocument/2006/relationships/slideMaster" Target="../slideMasters/slideMaster17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8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6.emf"/><Relationship Id="rId1" Type="http://schemas.openxmlformats.org/officeDocument/2006/relationships/slideMaster" Target="../slideMasters/slideMaster18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8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8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8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image" Target="../media/image113.png"/><Relationship Id="rId1" Type="http://schemas.openxmlformats.org/officeDocument/2006/relationships/slideMaster" Target="../slideMasters/slideMaster18.xml"/><Relationship Id="rId5" Type="http://schemas.openxmlformats.org/officeDocument/2006/relationships/image" Target="../media/image28.png"/><Relationship Id="rId4" Type="http://schemas.openxmlformats.org/officeDocument/2006/relationships/image" Target="../media/image115.emf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6.png"/><Relationship Id="rId1" Type="http://schemas.openxmlformats.org/officeDocument/2006/relationships/slideMaster" Target="../slideMasters/slideMaster18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7.png"/><Relationship Id="rId1" Type="http://schemas.openxmlformats.org/officeDocument/2006/relationships/slideMaster" Target="../slideMasters/slideMaster18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8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8.png"/><Relationship Id="rId1" Type="http://schemas.openxmlformats.org/officeDocument/2006/relationships/slideMaster" Target="../slideMasters/slideMaster18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8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7" Type="http://schemas.openxmlformats.org/officeDocument/2006/relationships/image" Target="../media/image28.pn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7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28.pn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7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8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2.png"/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28.png"/><Relationship Id="rId2" Type="http://schemas.openxmlformats.org/officeDocument/2006/relationships/image" Target="../media/image43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8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6.png"/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28.png"/><Relationship Id="rId2" Type="http://schemas.openxmlformats.org/officeDocument/2006/relationships/image" Target="../media/image47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7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8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0.png"/><Relationship Id="rId1" Type="http://schemas.openxmlformats.org/officeDocument/2006/relationships/slideMaster" Target="../slideMasters/slideMaster8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28.png"/><Relationship Id="rId2" Type="http://schemas.openxmlformats.org/officeDocument/2006/relationships/image" Target="../media/image51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7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8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4.png"/><Relationship Id="rId1" Type="http://schemas.openxmlformats.org/officeDocument/2006/relationships/slideMaster" Target="../slideMasters/slideMaster9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7" Type="http://schemas.openxmlformats.org/officeDocument/2006/relationships/image" Target="../media/image28.png"/><Relationship Id="rId2" Type="http://schemas.openxmlformats.org/officeDocument/2006/relationships/image" Target="../media/image55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7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8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8.png"/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61.emf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6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61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61.emf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61.emf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61.emf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74.emf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png"/><Relationship Id="rId1" Type="http://schemas.openxmlformats.org/officeDocument/2006/relationships/slideMaster" Target="../slideMasters/slideMaster12.xml"/><Relationship Id="rId5" Type="http://schemas.openxmlformats.org/officeDocument/2006/relationships/image" Target="../media/image28.png"/><Relationship Id="rId4" Type="http://schemas.openxmlformats.org/officeDocument/2006/relationships/image" Target="../media/image79.emf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0.png"/><Relationship Id="rId1" Type="http://schemas.openxmlformats.org/officeDocument/2006/relationships/slideMaster" Target="../slideMasters/slideMaster1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1.png"/><Relationship Id="rId1" Type="http://schemas.openxmlformats.org/officeDocument/2006/relationships/slideMaster" Target="../slideMasters/slideMaster1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2.png"/><Relationship Id="rId1" Type="http://schemas.openxmlformats.org/officeDocument/2006/relationships/slideMaster" Target="../slideMasters/slideMaster1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3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3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3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83.png"/><Relationship Id="rId1" Type="http://schemas.openxmlformats.org/officeDocument/2006/relationships/slideMaster" Target="../slideMasters/slideMaster13.xml"/><Relationship Id="rId5" Type="http://schemas.openxmlformats.org/officeDocument/2006/relationships/image" Target="../media/image28.png"/><Relationship Id="rId4" Type="http://schemas.openxmlformats.org/officeDocument/2006/relationships/image" Target="../media/image85.emf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6.png"/><Relationship Id="rId1" Type="http://schemas.openxmlformats.org/officeDocument/2006/relationships/slideMaster" Target="../slideMasters/slideMaster13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7.png"/><Relationship Id="rId1" Type="http://schemas.openxmlformats.org/officeDocument/2006/relationships/slideMaster" Target="../slideMasters/slideMaster13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3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8.png"/><Relationship Id="rId1" Type="http://schemas.openxmlformats.org/officeDocument/2006/relationships/slideMaster" Target="../slideMasters/slideMaster13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9.png"/><Relationship Id="rId1" Type="http://schemas.openxmlformats.org/officeDocument/2006/relationships/slideMaster" Target="../slideMasters/slideMaster1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4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6.emf"/><Relationship Id="rId1" Type="http://schemas.openxmlformats.org/officeDocument/2006/relationships/slideMaster" Target="../slideMasters/slideMaster1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4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90.png"/><Relationship Id="rId1" Type="http://schemas.openxmlformats.org/officeDocument/2006/relationships/slideMaster" Target="../slideMasters/slideMaster14.xml"/><Relationship Id="rId5" Type="http://schemas.openxmlformats.org/officeDocument/2006/relationships/image" Target="../media/image28.png"/><Relationship Id="rId4" Type="http://schemas.openxmlformats.org/officeDocument/2006/relationships/image" Target="../media/image92.emf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3.png"/><Relationship Id="rId1" Type="http://schemas.openxmlformats.org/officeDocument/2006/relationships/slideMaster" Target="../slideMasters/slideMaster14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4.png"/><Relationship Id="rId1" Type="http://schemas.openxmlformats.org/officeDocument/2006/relationships/slideMaster" Target="../slideMasters/slideMaster14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4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5.png"/><Relationship Id="rId1" Type="http://schemas.openxmlformats.org/officeDocument/2006/relationships/slideMaster" Target="../slideMasters/slideMaster14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5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6.emf"/><Relationship Id="rId1" Type="http://schemas.openxmlformats.org/officeDocument/2006/relationships/slideMaster" Target="../slideMasters/slideMaster15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5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5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5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png"/><Relationship Id="rId1" Type="http://schemas.openxmlformats.org/officeDocument/2006/relationships/slideMaster" Target="../slideMasters/slideMaster15.xml"/><Relationship Id="rId5" Type="http://schemas.openxmlformats.org/officeDocument/2006/relationships/image" Target="../media/image28.png"/><Relationship Id="rId4" Type="http://schemas.openxmlformats.org/officeDocument/2006/relationships/image" Target="../media/image98.emf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9.png"/><Relationship Id="rId1" Type="http://schemas.openxmlformats.org/officeDocument/2006/relationships/slideMaster" Target="../slideMasters/slideMaster15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00.png"/><Relationship Id="rId1" Type="http://schemas.openxmlformats.org/officeDocument/2006/relationships/slideMaster" Target="../slideMasters/slideMaster15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01.png"/><Relationship Id="rId1" Type="http://schemas.openxmlformats.org/officeDocument/2006/relationships/slideMaster" Target="../slideMasters/slideMaster15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6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6.emf"/><Relationship Id="rId1" Type="http://schemas.openxmlformats.org/officeDocument/2006/relationships/slideMaster" Target="../slideMasters/slideMaster16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6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6528390" y="0"/>
            <a:ext cx="5663609" cy="6849922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BB063737-2F86-8525-F652-A6EFEBA7FEC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3739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verview or quotes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4"/>
            <a:ext cx="6770688" cy="5119407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 sz="2000"/>
            </a:lvl4pPr>
            <a:lvl5pPr marL="180000" indent="-1800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DF3D0604-3EEB-7547-A86F-8B3EFC40A3EC}"/>
              </a:ext>
            </a:extLst>
          </p:cNvPr>
          <p:cNvSpPr/>
          <p:nvPr userDrawn="1"/>
        </p:nvSpPr>
        <p:spPr>
          <a:xfrm>
            <a:off x="384784" y="4504759"/>
            <a:ext cx="4321328" cy="1964632"/>
          </a:xfrm>
          <a:custGeom>
            <a:avLst/>
            <a:gdLst>
              <a:gd name="connsiteX0" fmla="*/ 1010833 w 1009650"/>
              <a:gd name="connsiteY0" fmla="*/ 229067 h 457200"/>
              <a:gd name="connsiteX1" fmla="*/ 972733 w 1009650"/>
              <a:gd name="connsiteY1" fmla="*/ 246593 h 457200"/>
              <a:gd name="connsiteX2" fmla="*/ 768072 w 1009650"/>
              <a:gd name="connsiteY2" fmla="*/ 348701 h 457200"/>
              <a:gd name="connsiteX3" fmla="*/ 658853 w 1009650"/>
              <a:gd name="connsiteY3" fmla="*/ 435887 h 457200"/>
              <a:gd name="connsiteX4" fmla="*/ 625770 w 1009650"/>
              <a:gd name="connsiteY4" fmla="*/ 457159 h 457200"/>
              <a:gd name="connsiteX5" fmla="*/ 594020 w 1009650"/>
              <a:gd name="connsiteY5" fmla="*/ 447126 h 457200"/>
              <a:gd name="connsiteX6" fmla="*/ 591352 w 1009650"/>
              <a:gd name="connsiteY6" fmla="*/ 428076 h 457200"/>
              <a:gd name="connsiteX7" fmla="*/ 620117 w 1009650"/>
              <a:gd name="connsiteY7" fmla="*/ 377721 h 457200"/>
              <a:gd name="connsiteX8" fmla="*/ 677966 w 1009650"/>
              <a:gd name="connsiteY8" fmla="*/ 290281 h 457200"/>
              <a:gd name="connsiteX9" fmla="*/ 688507 w 1009650"/>
              <a:gd name="connsiteY9" fmla="*/ 269136 h 457200"/>
              <a:gd name="connsiteX10" fmla="*/ 674410 w 1009650"/>
              <a:gd name="connsiteY10" fmla="*/ 241704 h 457200"/>
              <a:gd name="connsiteX11" fmla="*/ 636310 w 1009650"/>
              <a:gd name="connsiteY11" fmla="*/ 240307 h 457200"/>
              <a:gd name="connsiteX12" fmla="*/ 469495 w 1009650"/>
              <a:gd name="connsiteY12" fmla="*/ 274597 h 457200"/>
              <a:gd name="connsiteX13" fmla="*/ 356846 w 1009650"/>
              <a:gd name="connsiteY13" fmla="*/ 325905 h 457200"/>
              <a:gd name="connsiteX14" fmla="*/ 235752 w 1009650"/>
              <a:gd name="connsiteY14" fmla="*/ 378864 h 457200"/>
              <a:gd name="connsiteX15" fmla="*/ 118468 w 1009650"/>
              <a:gd name="connsiteY15" fmla="*/ 386611 h 457200"/>
              <a:gd name="connsiteX16" fmla="*/ 4168 w 1009650"/>
              <a:gd name="connsiteY16" fmla="*/ 268882 h 457200"/>
              <a:gd name="connsiteX17" fmla="*/ 25186 w 1009650"/>
              <a:gd name="connsiteY17" fmla="*/ 136802 h 457200"/>
              <a:gd name="connsiteX18" fmla="*/ 149075 w 1009650"/>
              <a:gd name="connsiteY18" fmla="*/ 68476 h 457200"/>
              <a:gd name="connsiteX19" fmla="*/ 296649 w 1009650"/>
              <a:gd name="connsiteY19" fmla="*/ 103464 h 457200"/>
              <a:gd name="connsiteX20" fmla="*/ 415076 w 1009650"/>
              <a:gd name="connsiteY20" fmla="*/ 161059 h 457200"/>
              <a:gd name="connsiteX21" fmla="*/ 572429 w 1009650"/>
              <a:gd name="connsiteY21" fmla="*/ 209255 h 457200"/>
              <a:gd name="connsiteX22" fmla="*/ 649836 w 1009650"/>
              <a:gd name="connsiteY22" fmla="*/ 219161 h 457200"/>
              <a:gd name="connsiteX23" fmla="*/ 675236 w 1009650"/>
              <a:gd name="connsiteY23" fmla="*/ 216812 h 457200"/>
              <a:gd name="connsiteX24" fmla="*/ 690125 w 1009650"/>
              <a:gd name="connsiteY24" fmla="*/ 195995 h 457200"/>
              <a:gd name="connsiteX25" fmla="*/ 688317 w 1009650"/>
              <a:gd name="connsiteY25" fmla="*/ 190586 h 457200"/>
              <a:gd name="connsiteX26" fmla="*/ 667934 w 1009650"/>
              <a:gd name="connsiteY26" fmla="*/ 151343 h 457200"/>
              <a:gd name="connsiteX27" fmla="*/ 603036 w 1009650"/>
              <a:gd name="connsiteY27" fmla="*/ 53871 h 457200"/>
              <a:gd name="connsiteX28" fmla="*/ 591098 w 1009650"/>
              <a:gd name="connsiteY28" fmla="*/ 30820 h 457200"/>
              <a:gd name="connsiteX29" fmla="*/ 608179 w 1009650"/>
              <a:gd name="connsiteY29" fmla="*/ 848 h 457200"/>
              <a:gd name="connsiteX30" fmla="*/ 649200 w 1009650"/>
              <a:gd name="connsiteY30" fmla="*/ 12977 h 457200"/>
              <a:gd name="connsiteX31" fmla="*/ 701905 w 1009650"/>
              <a:gd name="connsiteY31" fmla="*/ 60856 h 457200"/>
              <a:gd name="connsiteX32" fmla="*/ 813474 w 1009650"/>
              <a:gd name="connsiteY32" fmla="*/ 134389 h 457200"/>
              <a:gd name="connsiteX33" fmla="*/ 1006642 w 1009650"/>
              <a:gd name="connsiteY33" fmla="*/ 226972 h 457200"/>
              <a:gd name="connsiteX34" fmla="*/ 1010833 w 1009650"/>
              <a:gd name="connsiteY34" fmla="*/ 22906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457200">
                <a:moveTo>
                  <a:pt x="1010833" y="229067"/>
                </a:moveTo>
                <a:cubicBezTo>
                  <a:pt x="997434" y="235417"/>
                  <a:pt x="984925" y="240815"/>
                  <a:pt x="972733" y="246593"/>
                </a:cubicBezTo>
                <a:cubicBezTo>
                  <a:pt x="903581" y="278724"/>
                  <a:pt x="833668" y="309522"/>
                  <a:pt x="768072" y="348701"/>
                </a:cubicBezTo>
                <a:cubicBezTo>
                  <a:pt x="728311" y="373291"/>
                  <a:pt x="691642" y="402562"/>
                  <a:pt x="658853" y="435887"/>
                </a:cubicBezTo>
                <a:cubicBezTo>
                  <a:pt x="650022" y="445921"/>
                  <a:pt x="638563" y="453288"/>
                  <a:pt x="625770" y="457159"/>
                </a:cubicBezTo>
                <a:cubicBezTo>
                  <a:pt x="614145" y="459928"/>
                  <a:pt x="601942" y="456072"/>
                  <a:pt x="594020" y="447126"/>
                </a:cubicBezTo>
                <a:cubicBezTo>
                  <a:pt x="588841" y="442152"/>
                  <a:pt x="587739" y="434281"/>
                  <a:pt x="591352" y="428076"/>
                </a:cubicBezTo>
                <a:cubicBezTo>
                  <a:pt x="600559" y="411122"/>
                  <a:pt x="609703" y="393977"/>
                  <a:pt x="620117" y="377721"/>
                </a:cubicBezTo>
                <a:cubicBezTo>
                  <a:pt x="639167" y="348320"/>
                  <a:pt x="658853" y="319555"/>
                  <a:pt x="677966" y="290281"/>
                </a:cubicBezTo>
                <a:cubicBezTo>
                  <a:pt x="682182" y="283605"/>
                  <a:pt x="685714" y="276521"/>
                  <a:pt x="688507" y="269136"/>
                </a:cubicBezTo>
                <a:cubicBezTo>
                  <a:pt x="693714" y="255801"/>
                  <a:pt x="688507" y="244244"/>
                  <a:pt x="674410" y="241704"/>
                </a:cubicBezTo>
                <a:cubicBezTo>
                  <a:pt x="661836" y="239482"/>
                  <a:pt x="649014" y="239012"/>
                  <a:pt x="636310" y="240307"/>
                </a:cubicBezTo>
                <a:cubicBezTo>
                  <a:pt x="579541" y="245958"/>
                  <a:pt x="523090" y="254975"/>
                  <a:pt x="469495" y="274597"/>
                </a:cubicBezTo>
                <a:cubicBezTo>
                  <a:pt x="431081" y="289732"/>
                  <a:pt x="393480" y="306858"/>
                  <a:pt x="356846" y="325905"/>
                </a:cubicBezTo>
                <a:cubicBezTo>
                  <a:pt x="317159" y="344955"/>
                  <a:pt x="278233" y="366227"/>
                  <a:pt x="235752" y="378864"/>
                </a:cubicBezTo>
                <a:cubicBezTo>
                  <a:pt x="197915" y="391187"/>
                  <a:pt x="157597" y="393850"/>
                  <a:pt x="118468" y="386611"/>
                </a:cubicBezTo>
                <a:cubicBezTo>
                  <a:pt x="60224" y="373808"/>
                  <a:pt x="15244" y="327478"/>
                  <a:pt x="4168" y="268882"/>
                </a:cubicBezTo>
                <a:cubicBezTo>
                  <a:pt x="-4405" y="222463"/>
                  <a:pt x="-849" y="177505"/>
                  <a:pt x="25186" y="136802"/>
                </a:cubicBezTo>
                <a:cubicBezTo>
                  <a:pt x="53888" y="91971"/>
                  <a:pt x="95925" y="69746"/>
                  <a:pt x="149075" y="68476"/>
                </a:cubicBezTo>
                <a:cubicBezTo>
                  <a:pt x="202224" y="67206"/>
                  <a:pt x="249976" y="81557"/>
                  <a:pt x="296649" y="103464"/>
                </a:cubicBezTo>
                <a:cubicBezTo>
                  <a:pt x="336400" y="122133"/>
                  <a:pt x="375875" y="141331"/>
                  <a:pt x="415076" y="161059"/>
                </a:cubicBezTo>
                <a:cubicBezTo>
                  <a:pt x="464691" y="185237"/>
                  <a:pt x="517785" y="201499"/>
                  <a:pt x="572429" y="209255"/>
                </a:cubicBezTo>
                <a:cubicBezTo>
                  <a:pt x="598126" y="213234"/>
                  <a:pt x="623928" y="216536"/>
                  <a:pt x="649836" y="219161"/>
                </a:cubicBezTo>
                <a:cubicBezTo>
                  <a:pt x="658375" y="219866"/>
                  <a:pt x="666971" y="219071"/>
                  <a:pt x="675236" y="216812"/>
                </a:cubicBezTo>
                <a:cubicBezTo>
                  <a:pt x="685095" y="215175"/>
                  <a:pt x="691762" y="205855"/>
                  <a:pt x="690125" y="195995"/>
                </a:cubicBezTo>
                <a:cubicBezTo>
                  <a:pt x="689812" y="194108"/>
                  <a:pt x="689201" y="192282"/>
                  <a:pt x="688317" y="190586"/>
                </a:cubicBezTo>
                <a:cubicBezTo>
                  <a:pt x="682682" y="176935"/>
                  <a:pt x="675862" y="163803"/>
                  <a:pt x="667934" y="151343"/>
                </a:cubicBezTo>
                <a:cubicBezTo>
                  <a:pt x="646724" y="118577"/>
                  <a:pt x="624499" y="86446"/>
                  <a:pt x="603036" y="53871"/>
                </a:cubicBezTo>
                <a:cubicBezTo>
                  <a:pt x="598297" y="46605"/>
                  <a:pt x="594298" y="38883"/>
                  <a:pt x="591098" y="30820"/>
                </a:cubicBezTo>
                <a:cubicBezTo>
                  <a:pt x="584748" y="15771"/>
                  <a:pt x="592304" y="3833"/>
                  <a:pt x="608179" y="848"/>
                </a:cubicBezTo>
                <a:cubicBezTo>
                  <a:pt x="623012" y="-2026"/>
                  <a:pt x="638315" y="2499"/>
                  <a:pt x="649200" y="12977"/>
                </a:cubicBezTo>
                <a:cubicBezTo>
                  <a:pt x="666917" y="28788"/>
                  <a:pt x="683999" y="45298"/>
                  <a:pt x="701905" y="60856"/>
                </a:cubicBezTo>
                <a:cubicBezTo>
                  <a:pt x="735701" y="90165"/>
                  <a:pt x="773214" y="114889"/>
                  <a:pt x="813474" y="134389"/>
                </a:cubicBezTo>
                <a:cubicBezTo>
                  <a:pt x="877674" y="165631"/>
                  <a:pt x="942253" y="196111"/>
                  <a:pt x="1006642" y="226972"/>
                </a:cubicBezTo>
                <a:cubicBezTo>
                  <a:pt x="1007785" y="227226"/>
                  <a:pt x="1008801" y="227924"/>
                  <a:pt x="1010833" y="229067"/>
                </a:cubicBezTo>
                <a:close/>
              </a:path>
            </a:pathLst>
          </a:custGeom>
          <a:solidFill>
            <a:srgbClr val="09EDB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all" spc="60" baseline="0">
                <a:solidFill>
                  <a:srgbClr val="09EDB8"/>
                </a:solidFill>
                <a:latin typeface="Montserrat Black" panose="00000A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pic>
        <p:nvPicPr>
          <p:cNvPr id="2" name="Graphic 31">
            <a:extLst>
              <a:ext uri="{FF2B5EF4-FFF2-40B4-BE49-F238E27FC236}">
                <a16:creationId xmlns:a16="http://schemas.microsoft.com/office/drawing/2014/main" id="{0778117C-B657-8A97-FDF3-31310235E2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22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B01192-B93C-B441-2C51-0090D4461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33211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9F417E-049D-9F48-46F8-DD8F31C8E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629819"/>
            <a:ext cx="6134101" cy="8818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62826E8-5ACA-BF47-3E86-1B0C693CA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 dirty="0"/>
              <a:t>Click to add the author’s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D9F0EF-0BC7-6322-F985-33B730695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1981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6A2FB5-0ABC-A1F1-BCBB-0E5B880F3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553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81A4E5-3F16-939E-5F18-58B9992D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90935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30F107-C548-1F71-0328-0C05847A3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676527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6BC58F-7098-6ED6-8197-0183DE87C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982011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30461-FF09-AE3A-830B-60852F9A83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04766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BBDAFE-3463-2F49-E910-428222427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01860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5DD92F-2C07-73B9-B390-73B004796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5548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imag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F8C62C48-B4FC-0C92-2FD2-2D4AACC4DD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AD711B9-F295-7F9C-3A4F-1116B45B62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5278A0-C5E7-0F91-FA5D-B53388E5F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027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6528390" y="-8077"/>
            <a:ext cx="5663610" cy="6857999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C018ED94-296F-A299-7ED4-3C09971138A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0507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364825-0C99-1A6F-72FE-EBD3B38B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6119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C243CC-3824-5807-3C69-6EEB0749E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629819"/>
            <a:ext cx="6134101" cy="8818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80F448F-030F-0DD7-92C5-68D5DB7D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 dirty="0"/>
              <a:t>Click to add the author’s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002736-0B0C-97D2-6858-41E62A667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89571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FE57C0-8EB6-2F8A-9E5B-3DC9F8E1D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7228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E64E92-AD3E-BA76-4490-B706C44AC3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372723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363842-446F-A21D-AB60-B1E5997B0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2530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EBBC7E-E4F7-506B-BF90-CAA82E820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47224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FDA6DA-A09B-E661-C701-83631A442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75224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B6E4D2-0D65-2FC1-182E-9DA3C208A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2740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008DA0-5295-D75C-0FE0-632E0C11E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279855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imag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D6AB3388-802E-7B9B-7386-5AF80CDF16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73B3AC-AF7F-86D1-5DB4-7B53B835C9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49F0CE-684B-DB8B-145F-C329BD62D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814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6528390" y="8080"/>
            <a:ext cx="5663610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D80056A1-E725-0E08-5E53-1A4A2E5944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44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E39C6B-D41F-5AD8-64AA-312B1C2E4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24270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CCA076-EDFD-D91F-15A9-688C5B091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43ED6A-BB5E-C793-4091-0F75D5BF6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4629819"/>
            <a:ext cx="6134101" cy="881899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 dirty="0"/>
              <a:t>Click to add the author’s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38542B-692B-0B4A-EA75-7BC9459A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99012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F6843B-CBB4-1F01-0AEC-1BDA76C02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41813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084BB7-FD33-E999-BB00-95C0B46F3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39864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7CA38A-68D0-CAE1-B333-86E612110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25073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1EB1F4-036A-EB96-EB90-23B4F2887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929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6528389" y="-8078"/>
            <a:ext cx="5663609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310BD961-9E37-8EB9-B7E8-04CD6B9EB8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673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6528389" y="0"/>
            <a:ext cx="5663610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A483892F-EC12-234A-C5F7-FDCB02131C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7980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6528389" y="0"/>
            <a:ext cx="5663609" cy="6849922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32D9FE41-B19E-852D-BA6F-5F9A007A025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6791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I/Data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omputer screen with colorful text&#10;&#10;Description automatically generated">
            <a:extLst>
              <a:ext uri="{FF2B5EF4-FFF2-40B4-BE49-F238E27FC236}">
                <a16:creationId xmlns:a16="http://schemas.microsoft.com/office/drawing/2014/main" id="{EA3BEE72-D69F-4C57-8C36-E16B90FA12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8" t="118" r="30236" b="-118"/>
          <a:stretch/>
        </p:blipFill>
        <p:spPr>
          <a:xfrm>
            <a:off x="6528389" y="0"/>
            <a:ext cx="5663610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D7E132BB-1E4B-9EA2-310F-C692470B4B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9184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I/Data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 up of blue and green lights&#10;&#10;Description automatically generated">
            <a:extLst>
              <a:ext uri="{FF2B5EF4-FFF2-40B4-BE49-F238E27FC236}">
                <a16:creationId xmlns:a16="http://schemas.microsoft.com/office/drawing/2014/main" id="{F8E64A01-3F05-46D1-5AB9-6A4A0F9D03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16" r="26433"/>
          <a:stretch/>
        </p:blipFill>
        <p:spPr>
          <a:xfrm>
            <a:off x="6528390" y="0"/>
            <a:ext cx="5663609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0ECF259C-0E0B-48AB-1EC4-607B6898FDC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599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I/Data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a glowing light&#10;&#10;Description automatically generated with medium confidence">
            <a:extLst>
              <a:ext uri="{FF2B5EF4-FFF2-40B4-BE49-F238E27FC236}">
                <a16:creationId xmlns:a16="http://schemas.microsoft.com/office/drawing/2014/main" id="{7BAE855E-A752-60D0-E9ED-0FB8FD70F4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64" r="9583"/>
          <a:stretch/>
        </p:blipFill>
        <p:spPr>
          <a:xfrm>
            <a:off x="6528390" y="0"/>
            <a:ext cx="5663610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2DBA9F35-CECB-650F-5D86-909A608897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060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I/Data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a phone screen&#10;&#10;Description automatically generated">
            <a:extLst>
              <a:ext uri="{FF2B5EF4-FFF2-40B4-BE49-F238E27FC236}">
                <a16:creationId xmlns:a16="http://schemas.microsoft.com/office/drawing/2014/main" id="{2FCC2020-9BCE-B380-D997-7AF9E48639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3" r="34691"/>
          <a:stretch/>
        </p:blipFill>
        <p:spPr>
          <a:xfrm>
            <a:off x="6528389" y="0"/>
            <a:ext cx="5663609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DB6043E7-8AC0-87D2-0EDD-2A9C236D14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466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6528390" y="0"/>
            <a:ext cx="5663609" cy="6859064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9FE9E0C7-92E1-9F78-30DA-306EFEF7503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26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I/Data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using a tablet&#10;&#10;Description automatically generated">
            <a:extLst>
              <a:ext uri="{FF2B5EF4-FFF2-40B4-BE49-F238E27FC236}">
                <a16:creationId xmlns:a16="http://schemas.microsoft.com/office/drawing/2014/main" id="{D96FEE8A-27E9-4E15-B91F-DF409FABC0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6" r="30086"/>
          <a:stretch/>
        </p:blipFill>
        <p:spPr>
          <a:xfrm>
            <a:off x="6528390" y="8078"/>
            <a:ext cx="5663610" cy="6849922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4D1FA025-5494-6D69-4602-7D58423B6BE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704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prof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F0E0695-CF3F-D1A6-C4E9-F1386DF2C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004293"/>
            <a:ext cx="8644114" cy="128762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55" y="1218612"/>
            <a:ext cx="7011445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56" y="2479805"/>
            <a:ext cx="7011444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9582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8280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9582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8280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9582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8280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820B1-460B-CED5-4276-F7555EDDA6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400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_profile_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FD157C-1701-012C-2143-58304C2ED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99485"/>
            <a:ext cx="6648345" cy="129723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80" y="1218612"/>
            <a:ext cx="5693819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181" y="2479805"/>
            <a:ext cx="5693817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2207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0905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2207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0905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82207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905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862ED008-750F-5C6C-9BEB-B739BD330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06848" y="0"/>
            <a:ext cx="4885151" cy="685800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53FB1D-7147-7175-2301-9A982A22B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818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house_keep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89EBF8-C9A6-D8B4-0B6B-44BFEAE13628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Housekeeping</a:t>
            </a:r>
            <a:endParaRPr lang="en-US" sz="3000" b="1" dirty="0">
              <a:latin typeface="+mn-lt"/>
            </a:endParaRPr>
          </a:p>
        </p:txBody>
      </p:sp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C151B74-EB6F-9AFD-2EC5-2EF8233F94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285" y="2000358"/>
            <a:ext cx="9237430" cy="3700679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019F10-0030-A280-C60F-9390949FD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913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prof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F89E57-3591-B84E-6B96-EE6D6BDEE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004293"/>
            <a:ext cx="8644114" cy="128762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55" y="1218612"/>
            <a:ext cx="7011445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56" y="2479805"/>
            <a:ext cx="7011444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9582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8280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9582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8280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9582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8280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B15EA2-D8AE-875F-3186-C2BF7E5CF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4876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ellow_profile_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6CCD94-34DE-A1A1-0DEC-7DFFB268E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99485"/>
            <a:ext cx="6648345" cy="129723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80" y="1218612"/>
            <a:ext cx="5693819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181" y="2479805"/>
            <a:ext cx="5693817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2207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0905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2207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0905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82207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905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862ED008-750F-5C6C-9BEB-B739BD330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06848" y="0"/>
            <a:ext cx="4885151" cy="685800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765112-0DF2-B84B-D0D9-C30E1755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77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house_keep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89EBF8-C9A6-D8B4-0B6B-44BFEAE13628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Housekeeping</a:t>
            </a:r>
            <a:endParaRPr lang="en-US" sz="3000" b="1" dirty="0">
              <a:latin typeface="+mn-lt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99C53D5-D74F-E311-14C2-FF33D50EEE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285" y="2000358"/>
            <a:ext cx="9237430" cy="3700679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775908-337F-DC07-66B3-5A29ABF6E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5852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learning_objectiv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5C72453-C378-A9F5-E1DB-2E1493085A31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Learning objectives</a:t>
            </a:r>
            <a:endParaRPr lang="en-US" sz="3000" b="1" dirty="0">
              <a:latin typeface="+mn-lt"/>
            </a:endParaRP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D954F0F-85CA-F1D6-450D-3519C10B1F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66678C-BBB8-E2CD-2746-334739B7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7020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prof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8AC4ED-0B1D-E186-9CC1-CFDE700FE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004293"/>
            <a:ext cx="8644114" cy="128762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55" y="1218612"/>
            <a:ext cx="7011445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56" y="2479805"/>
            <a:ext cx="7011444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9582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8280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9582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8280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9582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8280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67F5A7-A415-A9D5-3D45-758CFBC0A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1384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_profile_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4A9EE8-D763-1D54-281A-A43A56826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99485"/>
            <a:ext cx="6648345" cy="129723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80" y="1218612"/>
            <a:ext cx="5693819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181" y="2479805"/>
            <a:ext cx="5693817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2207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0905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2207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0905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82207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905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862ED008-750F-5C6C-9BEB-B739BD330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06848" y="0"/>
            <a:ext cx="4885151" cy="685800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56A60B-14C4-3781-7DB6-6C8556D49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156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6528390" y="0"/>
            <a:ext cx="5663610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D65DBEE6-DA2B-7395-23D6-594C563E98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165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house_keep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89EBF8-C9A6-D8B4-0B6B-44BFEAE13628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Housekeeping</a:t>
            </a:r>
            <a:endParaRPr lang="en-US" sz="3000" b="1" dirty="0">
              <a:latin typeface="+mn-lt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66E518E-8081-B0FA-5CE6-4B734506F3F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285" y="2000358"/>
            <a:ext cx="9237430" cy="3700679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0377F7-FA6C-3189-3919-26F24021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23037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learning_objectiv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5C72453-C378-A9F5-E1DB-2E1493085A31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Learning objectives</a:t>
            </a:r>
            <a:endParaRPr lang="en-US" sz="3000" b="1" dirty="0">
              <a:latin typeface="+mn-lt"/>
            </a:endParaRP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D954F0F-85CA-F1D6-450D-3519C10B1F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3DD08E-2738-D791-95F5-AE78203D45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5320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prof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385113-3810-55CC-DB27-AD5BC390F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1004292"/>
            <a:ext cx="8644107" cy="128762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55" y="1218612"/>
            <a:ext cx="7011445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56" y="2479805"/>
            <a:ext cx="7011444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9582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8280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9582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8280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9582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8280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7DF80-8493-E8A2-DECD-7B7B5B8DA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84775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le_profile_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9916CD-90A1-FF43-E1B8-B3ABF230D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99485"/>
            <a:ext cx="6648345" cy="129723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80" y="1218612"/>
            <a:ext cx="5693819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181" y="2479805"/>
            <a:ext cx="5693817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2207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0905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2207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0905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82207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905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862ED008-750F-5C6C-9BEB-B739BD330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06848" y="0"/>
            <a:ext cx="4885151" cy="685800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9CFEEC-4B7F-7022-895F-E06BD3406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5540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house_keep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89EBF8-C9A6-D8B4-0B6B-44BFEAE13628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Housekeeping</a:t>
            </a:r>
            <a:endParaRPr lang="en-US" sz="3000" b="1" dirty="0">
              <a:latin typeface="+mn-lt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017D89E-7F98-466B-1ECF-0DCACC9D72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285" y="2000358"/>
            <a:ext cx="9237430" cy="3700679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E77B0-4B1E-511D-0F0D-78CD221BD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469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learning_objectiv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5C72453-C378-A9F5-E1DB-2E1493085A31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Learning objectives</a:t>
            </a:r>
            <a:endParaRPr lang="en-US" sz="3000" b="1" dirty="0">
              <a:latin typeface="+mn-lt"/>
            </a:endParaRP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D954F0F-85CA-F1D6-450D-3519C10B1F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427F16-56AA-8660-99AA-3DC3C7C73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2361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prof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2EF370-5E0E-5EE6-CAEF-1D97E6E4D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1004292"/>
            <a:ext cx="8644107" cy="128762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55" y="1218612"/>
            <a:ext cx="7011445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56" y="2479805"/>
            <a:ext cx="7011444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9582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8280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9582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8280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9582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8280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176AA2-CDAB-8EA9-D7DB-D9BAC5594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3406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ge_profile_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078DAC-ADB2-B52F-184B-4AF146A1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99485"/>
            <a:ext cx="6648345" cy="129723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80" y="1218612"/>
            <a:ext cx="5693819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181" y="2479805"/>
            <a:ext cx="5693817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2207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0905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2207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0905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82207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905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862ED008-750F-5C6C-9BEB-B739BD330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06848" y="0"/>
            <a:ext cx="4885151" cy="685800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E13DD3-9176-9111-23F5-7D0438703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3060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house_keep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89EBF8-C9A6-D8B4-0B6B-44BFEAE13628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Housekeeping</a:t>
            </a:r>
            <a:endParaRPr lang="en-US" sz="3000" b="1" dirty="0">
              <a:latin typeface="+mn-lt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6B135B3-80DE-7AA5-E21E-27110AC1BB1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285" y="2000358"/>
            <a:ext cx="9237430" cy="3700679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DD3BDE-76AC-FEDA-C86F-41C70A931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5835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learning_objectiv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5C72453-C378-A9F5-E1DB-2E1493085A31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Learning objectives</a:t>
            </a:r>
            <a:endParaRPr lang="en-US" sz="3000" b="1" dirty="0">
              <a:latin typeface="+mn-lt"/>
            </a:endParaRP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D954F0F-85CA-F1D6-450D-3519C10B1F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C0ACBB-6FA2-D536-2638-9C1B6DA73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80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6528389" y="0"/>
            <a:ext cx="5663609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92B1D2E0-2D6E-9937-F247-C68E605AF4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prof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F3ED11-49A3-20B4-9C09-6BF243C5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004293"/>
            <a:ext cx="8644114" cy="128762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55" y="1218612"/>
            <a:ext cx="7011445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56" y="2479805"/>
            <a:ext cx="7011444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9582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8280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9582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8280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9582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8280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1631E9-0814-ADAF-37AB-B73E226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84237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_profile_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9FA0E3-C708-C4AD-C240-1CB0A3D5F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99485"/>
            <a:ext cx="6648345" cy="129723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80" y="1218612"/>
            <a:ext cx="5693819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181" y="2479805"/>
            <a:ext cx="5693817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2207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0905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2207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0905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82207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905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862ED008-750F-5C6C-9BEB-B739BD330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06848" y="0"/>
            <a:ext cx="4885151" cy="685800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6AE2EC-2A58-8BCA-554D-8447C1796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5429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house_keep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89EBF8-C9A6-D8B4-0B6B-44BFEAE13628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Housekeeping</a:t>
            </a:r>
            <a:endParaRPr lang="en-US" sz="3000" b="1" dirty="0">
              <a:latin typeface="+mn-lt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9C447AA-7915-E46F-7EDC-E7768C31A93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285" y="2000358"/>
            <a:ext cx="9237430" cy="3700679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36026F-5C4E-B773-F7E9-E105A7498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0293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learning_objectiv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5C72453-C378-A9F5-E1DB-2E1493085A31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Learning objectives</a:t>
            </a:r>
            <a:endParaRPr lang="en-US" sz="3000" b="1" dirty="0">
              <a:latin typeface="+mn-lt"/>
            </a:endParaRP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D954F0F-85CA-F1D6-450D-3519C10B1F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86D193-E0F3-C5EE-426A-223C019EA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83082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prof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470492-A452-5967-A4DB-00DE6F30F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004293"/>
            <a:ext cx="8644114" cy="128762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55" y="1218612"/>
            <a:ext cx="7011445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56" y="2479805"/>
            <a:ext cx="7011444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9582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8280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9582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8280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9582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8280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51C207-1E24-B037-757E-557C4EFE8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620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/W_profile_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B35C63-60D9-1EAC-6331-8E5175468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99485"/>
            <a:ext cx="6648345" cy="129723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89C0BE-4DCC-E9AD-17C1-AD749CACE2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80" y="1218612"/>
            <a:ext cx="5693819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Instructor Name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B631D41-CF16-4587-EE5A-FF7C83B850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181" y="2479805"/>
            <a:ext cx="5693817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 i="1"/>
            </a:lvl1pPr>
          </a:lstStyle>
          <a:p>
            <a:pPr lvl="0"/>
            <a:r>
              <a:rPr lang="en-US" dirty="0"/>
              <a:t>Title or experience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DE3A9-8F99-392E-14C8-A4948C568D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2207" y="3415759"/>
            <a:ext cx="396000" cy="396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D4ED24-762D-EF61-C554-5532DF788F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0905" y="330687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lvl="0"/>
            <a:r>
              <a:rPr lang="en-US" dirty="0"/>
              <a:t>Information/profile here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B67202-B9C0-D0F4-0C69-ADF372BC4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2207" y="4104690"/>
            <a:ext cx="396000" cy="396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45B8894-94B7-BA63-DFF3-E0A4A6036B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0905" y="3995802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9CBCC6-1C6C-CEEA-BFC1-9863B0ACD48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82207" y="4793969"/>
            <a:ext cx="396000" cy="396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AF134F-3754-D28E-D2D1-25D9830F34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905" y="4685081"/>
            <a:ext cx="4885150" cy="61377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0">
                <a:latin typeface="Figtree Light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Information/profile here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862ED008-750F-5C6C-9BEB-B739BD330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06848" y="0"/>
            <a:ext cx="4885151" cy="685800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E6FF98-31BC-61CD-7F2D-701389EBC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1663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house_keep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89EBF8-C9A6-D8B4-0B6B-44BFEAE13628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Housekeeping</a:t>
            </a:r>
            <a:endParaRPr lang="en-US" sz="3000" b="1" dirty="0">
              <a:latin typeface="+mn-lt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D167376-35B7-6763-3D3E-1484DEFF51D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285" y="2000358"/>
            <a:ext cx="9237430" cy="3700679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362998-6A9D-03BB-6435-016CD8D76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01197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/W_learning_objectiv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5C72453-C378-A9F5-E1DB-2E1493085A31}"/>
              </a:ext>
            </a:extLst>
          </p:cNvPr>
          <p:cNvSpPr txBox="1"/>
          <p:nvPr userDrawn="1"/>
        </p:nvSpPr>
        <p:spPr>
          <a:xfrm>
            <a:off x="443921" y="652687"/>
            <a:ext cx="5322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+mn-lt"/>
              </a:rPr>
              <a:t>Learning objectives</a:t>
            </a:r>
            <a:endParaRPr lang="en-US" sz="3000" b="1" dirty="0">
              <a:latin typeface="+mn-lt"/>
            </a:endParaRP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D954F0F-85CA-F1D6-450D-3519C10B1F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CB8AC4-8FA7-1339-524D-543C52D81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8528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900B100-2687-1806-91A0-1745BAAE2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3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1136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Yellow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85F22E-218E-4306-C170-579CCBF0B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7561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6528390" y="0"/>
            <a:ext cx="5663610" cy="6858000"/>
          </a:xfrm>
          <a:prstGeom prst="rect">
            <a:avLst/>
          </a:prstGeom>
        </p:spPr>
      </p:pic>
      <p:pic>
        <p:nvPicPr>
          <p:cNvPr id="5" name="Picture 4" descr="QA logo">
            <a:extLst>
              <a:ext uri="{FF2B5EF4-FFF2-40B4-BE49-F238E27FC236}">
                <a16:creationId xmlns:a16="http://schemas.microsoft.com/office/drawing/2014/main" id="{891A990A-F863-5E76-6DCF-AC2BCEF0224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3" t="29359" r="25718" b="31153"/>
          <a:stretch/>
        </p:blipFill>
        <p:spPr>
          <a:xfrm>
            <a:off x="404447" y="5029773"/>
            <a:ext cx="2497016" cy="12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105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ed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217865-0F45-7305-80EA-583FC4204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503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urpl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0B8D50-2C63-2F2E-599F-E921BF1F7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4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rang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C7FB40-8E4C-9F3C-39E4-77F63BEB7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858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Green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CAA40E-1785-77D1-B497-23C4B7D0F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70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/W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CB853B-6666-2B54-6421-F982E0932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6B79A-062B-09A4-399F-9A4F4ABCA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7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497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2F0620-6E87-D078-F005-280481B46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23078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D8961C-132F-4F5B-9513-3BEEB7EC7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7202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3C30AB-4BD7-1BEE-D547-04278C77F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9111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imag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DA4A0AF7-E60F-D26C-223A-64972B7030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784AA55-C870-2115-4570-2D8A771D8E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E9731A-D775-7881-2ADE-9A501C246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42205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A10433-18F2-F019-2A4C-866AA14A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61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- White /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63" r="13611"/>
          <a:stretch/>
        </p:blipFill>
        <p:spPr>
          <a:xfrm>
            <a:off x="7096499" y="0"/>
            <a:ext cx="5098350" cy="56698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  <a:latin typeface="Montserrat Black" panose="00000A00000000000000" pitchFamily="2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8975"/>
            <a:ext cx="6604609" cy="709613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18539657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 dirty="0"/>
              <a:t>Click to add the author’s name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022282-7C40-5A57-692E-44D409C5B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629819"/>
            <a:ext cx="6134100" cy="881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CAA29C-63B0-9448-5C14-96920038F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2344C5-2C6A-6968-FC4F-D7A4F001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5208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AB0FA7-2EA8-46CD-3DD8-9A8AB8645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81213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6AA4DE-F380-3C2D-4A19-3FFC6A6A4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5427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9219E7-A5DF-DCFC-ECD4-D3B7C5883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25133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E707AA-EFC2-FC0D-980D-5A04483F5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0488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9CFEDB-1653-0EED-46D8-475B98465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11915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3730F2-6DEC-D896-1430-33605078F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94784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2A2D6B-ABC5-BCE1-3725-0A105BCE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6875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image+text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02858F-B20D-C124-765A-91E5E5C49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DA1C70-139A-A7C6-8271-6F38BBB4B9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080A5B11-85BD-B494-600D-3402BBF9D8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0EA56FB2-667C-DAC6-0BC5-0F43E110DB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FD56FE-21A4-046E-1FD0-FA742B410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56614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8B625F-2939-0076-EE39-F5E9774F0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819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Overview or quotes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1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5"/>
            <a:ext cx="3443732" cy="27519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all" baseline="0">
                <a:solidFill>
                  <a:srgbClr val="0BEEB7"/>
                </a:solidFill>
                <a:latin typeface="Montserrat Black" panose="00000A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6"/>
            <a:ext cx="6770688" cy="5119407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DF3D0604-3EEB-7547-A86F-8B3EFC40A3EC}"/>
              </a:ext>
            </a:extLst>
          </p:cNvPr>
          <p:cNvSpPr/>
          <p:nvPr/>
        </p:nvSpPr>
        <p:spPr>
          <a:xfrm>
            <a:off x="384784" y="4504759"/>
            <a:ext cx="4321328" cy="1964632"/>
          </a:xfrm>
          <a:custGeom>
            <a:avLst/>
            <a:gdLst>
              <a:gd name="connsiteX0" fmla="*/ 1010833 w 1009650"/>
              <a:gd name="connsiteY0" fmla="*/ 229067 h 457200"/>
              <a:gd name="connsiteX1" fmla="*/ 972733 w 1009650"/>
              <a:gd name="connsiteY1" fmla="*/ 246593 h 457200"/>
              <a:gd name="connsiteX2" fmla="*/ 768072 w 1009650"/>
              <a:gd name="connsiteY2" fmla="*/ 348701 h 457200"/>
              <a:gd name="connsiteX3" fmla="*/ 658853 w 1009650"/>
              <a:gd name="connsiteY3" fmla="*/ 435887 h 457200"/>
              <a:gd name="connsiteX4" fmla="*/ 625770 w 1009650"/>
              <a:gd name="connsiteY4" fmla="*/ 457159 h 457200"/>
              <a:gd name="connsiteX5" fmla="*/ 594020 w 1009650"/>
              <a:gd name="connsiteY5" fmla="*/ 447126 h 457200"/>
              <a:gd name="connsiteX6" fmla="*/ 591352 w 1009650"/>
              <a:gd name="connsiteY6" fmla="*/ 428076 h 457200"/>
              <a:gd name="connsiteX7" fmla="*/ 620117 w 1009650"/>
              <a:gd name="connsiteY7" fmla="*/ 377721 h 457200"/>
              <a:gd name="connsiteX8" fmla="*/ 677966 w 1009650"/>
              <a:gd name="connsiteY8" fmla="*/ 290281 h 457200"/>
              <a:gd name="connsiteX9" fmla="*/ 688507 w 1009650"/>
              <a:gd name="connsiteY9" fmla="*/ 269136 h 457200"/>
              <a:gd name="connsiteX10" fmla="*/ 674410 w 1009650"/>
              <a:gd name="connsiteY10" fmla="*/ 241704 h 457200"/>
              <a:gd name="connsiteX11" fmla="*/ 636310 w 1009650"/>
              <a:gd name="connsiteY11" fmla="*/ 240307 h 457200"/>
              <a:gd name="connsiteX12" fmla="*/ 469495 w 1009650"/>
              <a:gd name="connsiteY12" fmla="*/ 274597 h 457200"/>
              <a:gd name="connsiteX13" fmla="*/ 356846 w 1009650"/>
              <a:gd name="connsiteY13" fmla="*/ 325905 h 457200"/>
              <a:gd name="connsiteX14" fmla="*/ 235752 w 1009650"/>
              <a:gd name="connsiteY14" fmla="*/ 378864 h 457200"/>
              <a:gd name="connsiteX15" fmla="*/ 118468 w 1009650"/>
              <a:gd name="connsiteY15" fmla="*/ 386611 h 457200"/>
              <a:gd name="connsiteX16" fmla="*/ 4168 w 1009650"/>
              <a:gd name="connsiteY16" fmla="*/ 268882 h 457200"/>
              <a:gd name="connsiteX17" fmla="*/ 25186 w 1009650"/>
              <a:gd name="connsiteY17" fmla="*/ 136802 h 457200"/>
              <a:gd name="connsiteX18" fmla="*/ 149075 w 1009650"/>
              <a:gd name="connsiteY18" fmla="*/ 68476 h 457200"/>
              <a:gd name="connsiteX19" fmla="*/ 296649 w 1009650"/>
              <a:gd name="connsiteY19" fmla="*/ 103464 h 457200"/>
              <a:gd name="connsiteX20" fmla="*/ 415076 w 1009650"/>
              <a:gd name="connsiteY20" fmla="*/ 161059 h 457200"/>
              <a:gd name="connsiteX21" fmla="*/ 572429 w 1009650"/>
              <a:gd name="connsiteY21" fmla="*/ 209255 h 457200"/>
              <a:gd name="connsiteX22" fmla="*/ 649836 w 1009650"/>
              <a:gd name="connsiteY22" fmla="*/ 219161 h 457200"/>
              <a:gd name="connsiteX23" fmla="*/ 675236 w 1009650"/>
              <a:gd name="connsiteY23" fmla="*/ 216812 h 457200"/>
              <a:gd name="connsiteX24" fmla="*/ 690125 w 1009650"/>
              <a:gd name="connsiteY24" fmla="*/ 195995 h 457200"/>
              <a:gd name="connsiteX25" fmla="*/ 688317 w 1009650"/>
              <a:gd name="connsiteY25" fmla="*/ 190586 h 457200"/>
              <a:gd name="connsiteX26" fmla="*/ 667934 w 1009650"/>
              <a:gd name="connsiteY26" fmla="*/ 151343 h 457200"/>
              <a:gd name="connsiteX27" fmla="*/ 603036 w 1009650"/>
              <a:gd name="connsiteY27" fmla="*/ 53871 h 457200"/>
              <a:gd name="connsiteX28" fmla="*/ 591098 w 1009650"/>
              <a:gd name="connsiteY28" fmla="*/ 30820 h 457200"/>
              <a:gd name="connsiteX29" fmla="*/ 608179 w 1009650"/>
              <a:gd name="connsiteY29" fmla="*/ 848 h 457200"/>
              <a:gd name="connsiteX30" fmla="*/ 649200 w 1009650"/>
              <a:gd name="connsiteY30" fmla="*/ 12977 h 457200"/>
              <a:gd name="connsiteX31" fmla="*/ 701905 w 1009650"/>
              <a:gd name="connsiteY31" fmla="*/ 60856 h 457200"/>
              <a:gd name="connsiteX32" fmla="*/ 813474 w 1009650"/>
              <a:gd name="connsiteY32" fmla="*/ 134389 h 457200"/>
              <a:gd name="connsiteX33" fmla="*/ 1006642 w 1009650"/>
              <a:gd name="connsiteY33" fmla="*/ 226972 h 457200"/>
              <a:gd name="connsiteX34" fmla="*/ 1010833 w 1009650"/>
              <a:gd name="connsiteY34" fmla="*/ 22906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457200">
                <a:moveTo>
                  <a:pt x="1010833" y="229067"/>
                </a:moveTo>
                <a:cubicBezTo>
                  <a:pt x="997434" y="235417"/>
                  <a:pt x="984925" y="240815"/>
                  <a:pt x="972733" y="246593"/>
                </a:cubicBezTo>
                <a:cubicBezTo>
                  <a:pt x="903581" y="278724"/>
                  <a:pt x="833668" y="309522"/>
                  <a:pt x="768072" y="348701"/>
                </a:cubicBezTo>
                <a:cubicBezTo>
                  <a:pt x="728311" y="373291"/>
                  <a:pt x="691642" y="402562"/>
                  <a:pt x="658853" y="435887"/>
                </a:cubicBezTo>
                <a:cubicBezTo>
                  <a:pt x="650022" y="445921"/>
                  <a:pt x="638563" y="453288"/>
                  <a:pt x="625770" y="457159"/>
                </a:cubicBezTo>
                <a:cubicBezTo>
                  <a:pt x="614145" y="459928"/>
                  <a:pt x="601942" y="456072"/>
                  <a:pt x="594020" y="447126"/>
                </a:cubicBezTo>
                <a:cubicBezTo>
                  <a:pt x="588841" y="442152"/>
                  <a:pt x="587739" y="434281"/>
                  <a:pt x="591352" y="428076"/>
                </a:cubicBezTo>
                <a:cubicBezTo>
                  <a:pt x="600559" y="411122"/>
                  <a:pt x="609703" y="393977"/>
                  <a:pt x="620117" y="377721"/>
                </a:cubicBezTo>
                <a:cubicBezTo>
                  <a:pt x="639167" y="348320"/>
                  <a:pt x="658853" y="319555"/>
                  <a:pt x="677966" y="290281"/>
                </a:cubicBezTo>
                <a:cubicBezTo>
                  <a:pt x="682182" y="283605"/>
                  <a:pt x="685714" y="276521"/>
                  <a:pt x="688507" y="269136"/>
                </a:cubicBezTo>
                <a:cubicBezTo>
                  <a:pt x="693714" y="255801"/>
                  <a:pt x="688507" y="244244"/>
                  <a:pt x="674410" y="241704"/>
                </a:cubicBezTo>
                <a:cubicBezTo>
                  <a:pt x="661836" y="239482"/>
                  <a:pt x="649014" y="239012"/>
                  <a:pt x="636310" y="240307"/>
                </a:cubicBezTo>
                <a:cubicBezTo>
                  <a:pt x="579541" y="245958"/>
                  <a:pt x="523090" y="254975"/>
                  <a:pt x="469495" y="274597"/>
                </a:cubicBezTo>
                <a:cubicBezTo>
                  <a:pt x="431081" y="289732"/>
                  <a:pt x="393480" y="306858"/>
                  <a:pt x="356846" y="325905"/>
                </a:cubicBezTo>
                <a:cubicBezTo>
                  <a:pt x="317159" y="344955"/>
                  <a:pt x="278233" y="366227"/>
                  <a:pt x="235752" y="378864"/>
                </a:cubicBezTo>
                <a:cubicBezTo>
                  <a:pt x="197915" y="391187"/>
                  <a:pt x="157597" y="393850"/>
                  <a:pt x="118468" y="386611"/>
                </a:cubicBezTo>
                <a:cubicBezTo>
                  <a:pt x="60224" y="373808"/>
                  <a:pt x="15244" y="327478"/>
                  <a:pt x="4168" y="268882"/>
                </a:cubicBezTo>
                <a:cubicBezTo>
                  <a:pt x="-4405" y="222463"/>
                  <a:pt x="-849" y="177505"/>
                  <a:pt x="25186" y="136802"/>
                </a:cubicBezTo>
                <a:cubicBezTo>
                  <a:pt x="53888" y="91971"/>
                  <a:pt x="95925" y="69746"/>
                  <a:pt x="149075" y="68476"/>
                </a:cubicBezTo>
                <a:cubicBezTo>
                  <a:pt x="202224" y="67206"/>
                  <a:pt x="249976" y="81557"/>
                  <a:pt x="296649" y="103464"/>
                </a:cubicBezTo>
                <a:cubicBezTo>
                  <a:pt x="336400" y="122133"/>
                  <a:pt x="375875" y="141331"/>
                  <a:pt x="415076" y="161059"/>
                </a:cubicBezTo>
                <a:cubicBezTo>
                  <a:pt x="464691" y="185237"/>
                  <a:pt x="517785" y="201499"/>
                  <a:pt x="572429" y="209255"/>
                </a:cubicBezTo>
                <a:cubicBezTo>
                  <a:pt x="598126" y="213234"/>
                  <a:pt x="623928" y="216536"/>
                  <a:pt x="649836" y="219161"/>
                </a:cubicBezTo>
                <a:cubicBezTo>
                  <a:pt x="658375" y="219866"/>
                  <a:pt x="666971" y="219071"/>
                  <a:pt x="675236" y="216812"/>
                </a:cubicBezTo>
                <a:cubicBezTo>
                  <a:pt x="685095" y="215175"/>
                  <a:pt x="691762" y="205855"/>
                  <a:pt x="690125" y="195995"/>
                </a:cubicBezTo>
                <a:cubicBezTo>
                  <a:pt x="689812" y="194108"/>
                  <a:pt x="689201" y="192282"/>
                  <a:pt x="688317" y="190586"/>
                </a:cubicBezTo>
                <a:cubicBezTo>
                  <a:pt x="682682" y="176935"/>
                  <a:pt x="675862" y="163803"/>
                  <a:pt x="667934" y="151343"/>
                </a:cubicBezTo>
                <a:cubicBezTo>
                  <a:pt x="646724" y="118577"/>
                  <a:pt x="624499" y="86446"/>
                  <a:pt x="603036" y="53871"/>
                </a:cubicBezTo>
                <a:cubicBezTo>
                  <a:pt x="598297" y="46605"/>
                  <a:pt x="594298" y="38883"/>
                  <a:pt x="591098" y="30820"/>
                </a:cubicBezTo>
                <a:cubicBezTo>
                  <a:pt x="584748" y="15771"/>
                  <a:pt x="592304" y="3833"/>
                  <a:pt x="608179" y="848"/>
                </a:cubicBezTo>
                <a:cubicBezTo>
                  <a:pt x="623012" y="-2026"/>
                  <a:pt x="638315" y="2499"/>
                  <a:pt x="649200" y="12977"/>
                </a:cubicBezTo>
                <a:cubicBezTo>
                  <a:pt x="666917" y="28788"/>
                  <a:pt x="683999" y="45298"/>
                  <a:pt x="701905" y="60856"/>
                </a:cubicBezTo>
                <a:cubicBezTo>
                  <a:pt x="735701" y="90165"/>
                  <a:pt x="773214" y="114889"/>
                  <a:pt x="813474" y="134389"/>
                </a:cubicBezTo>
                <a:cubicBezTo>
                  <a:pt x="877674" y="165631"/>
                  <a:pt x="942253" y="196111"/>
                  <a:pt x="1006642" y="226972"/>
                </a:cubicBezTo>
                <a:cubicBezTo>
                  <a:pt x="1007785" y="227226"/>
                  <a:pt x="1008801" y="227924"/>
                  <a:pt x="1010833" y="229067"/>
                </a:cubicBezTo>
                <a:close/>
              </a:path>
            </a:pathLst>
          </a:custGeom>
          <a:solidFill>
            <a:srgbClr val="09EDB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351"/>
          </a:p>
        </p:txBody>
      </p:sp>
      <p:pic>
        <p:nvPicPr>
          <p:cNvPr id="11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3871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 dirty="0"/>
              <a:t>Click to add the author’s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CEB9C0-B1BF-F2F0-CFBD-DBAA3B7E8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1BCE8B-B415-2BED-F4E1-46E84CF60B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4629819"/>
            <a:ext cx="6134101" cy="8818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6D993C-5A39-AF81-154F-95170C32D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9838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6264FC-E45E-4A65-ECA6-F6E6C78FF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5063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BE13A-E1A6-9F15-F402-BD17E7192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35521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86B467-B6E6-07FD-82C2-C8A720A2F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0269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50924B-6CC7-5CA4-2459-E85A3EB99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28021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range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81A4E5-3F16-939E-5F18-58B9992D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9148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174DD2-79E4-DA24-0FFC-AA922A467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4207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CA14C3-7ED5-46A2-17DF-41AE41BFC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50891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1A2384-AB6C-1FB5-35F0-9F0E3D0A4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0811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imag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E7C4392-7068-04E6-20E1-4BBCA1386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F91432-260F-83D5-486C-E3B551E2AC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FEABEF-5D6F-38BC-0E0A-DA96D971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8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71" y="562058"/>
            <a:ext cx="11517818" cy="805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623AAC1-38C0-EC41-AF66-7EC76ACCB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72" y="1368256"/>
            <a:ext cx="11516239" cy="495535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2" name="Graphic 31">
            <a:extLst>
              <a:ext uri="{FF2B5EF4-FFF2-40B4-BE49-F238E27FC236}">
                <a16:creationId xmlns:a16="http://schemas.microsoft.com/office/drawing/2014/main" id="{55CC4039-A007-0F46-49EE-1E7F4D9564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285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3940" userDrawn="1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063FAD-08EF-BC2C-950C-16B3F0DE1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2617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96FEF6-B591-9B6F-F783-763A926B7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629819"/>
            <a:ext cx="6134101" cy="8818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DEBD8F-B578-3E5F-0F06-19261497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 dirty="0"/>
              <a:t>Click to add the author’s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EE01A-23C2-F8D5-2384-023AC8FA9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8582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256DBB-84CC-C614-857B-C35C00C4A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19890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5CAE40-06A7-714E-722E-1EB095B8F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833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B6BAC1-D792-8826-2337-B6A97D9A6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9918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1F8BED-FE48-CDF0-DEFB-8F7954964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24434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FAF83E-84C1-EB63-2AE6-A697F4B23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29755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F038F-3F25-E2F9-C87A-21E6BA03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4167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058DBC-ECFC-992C-B787-CF026CF7F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63744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imag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3EADF05-6147-C359-65E0-0B6C167D1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A3EF1E2-21DA-1F1B-ED20-1E0CA14008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F1A10E-9321-C019-89DF-4455D5219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31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phic 31">
            <a:extLst>
              <a:ext uri="{FF2B5EF4-FFF2-40B4-BE49-F238E27FC236}">
                <a16:creationId xmlns:a16="http://schemas.microsoft.com/office/drawing/2014/main" id="{AB6A1ABD-4B60-8155-AD3B-0BC749032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674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63F0D2-F250-3107-1483-DBDD26CD5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5521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10531E-8BB5-02D6-AFEC-E5A33795F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DA6B95-D3C8-78E5-07B4-FD97F67B4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4629819"/>
            <a:ext cx="6134101" cy="881899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 dirty="0"/>
              <a:t>Click to add the author’s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A27BC2-2F18-5323-A182-B58E5988F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927230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4599EA-33A9-714A-71F9-C9917BED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55707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D66C63-7725-D0B5-A2BA-B83166EDE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830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325625-45A1-4974-9E2F-ACF14579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5123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974466-2D86-293F-6B05-5E0EFB384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9535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780B5-8449-24E7-03B6-02AD7F4C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00066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824F45-9A75-4C9D-D15D-D057CCC9F3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7268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E87028-CAF7-F5B7-4CB1-0D4C0319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80615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_imag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55AB4C9-59BC-E224-FFFD-9DB88A07D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352A76-8A6F-211C-DD74-EAF5EB388B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754DA5-0BF1-D01C-3093-2696272D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88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5" Type="http://schemas.openxmlformats.org/officeDocument/2006/relationships/theme" Target="../theme/theme10.xml"/><Relationship Id="rId4" Type="http://schemas.openxmlformats.org/officeDocument/2006/relationships/slideLayout" Target="../slideLayouts/slideLayout47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1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image" Target="../media/image75.png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theme" Target="../theme/theme12.xml"/><Relationship Id="rId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image" Target="../media/image75.png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78.xml"/><Relationship Id="rId7" Type="http://schemas.openxmlformats.org/officeDocument/2006/relationships/slideLayout" Target="../slideLayouts/slideLayout82.xml"/><Relationship Id="rId12" Type="http://schemas.openxmlformats.org/officeDocument/2006/relationships/image" Target="../media/image75.png"/><Relationship Id="rId2" Type="http://schemas.openxmlformats.org/officeDocument/2006/relationships/slideLayout" Target="../slideLayouts/slideLayout77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theme" Target="../theme/theme14.xml"/><Relationship Id="rId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5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3" Type="http://schemas.openxmlformats.org/officeDocument/2006/relationships/slideLayout" Target="../slideLayouts/slideLayout88.xml"/><Relationship Id="rId7" Type="http://schemas.openxmlformats.org/officeDocument/2006/relationships/slideLayout" Target="../slideLayouts/slideLayout92.xml"/><Relationship Id="rId12" Type="http://schemas.openxmlformats.org/officeDocument/2006/relationships/image" Target="../media/image75.png"/><Relationship Id="rId2" Type="http://schemas.openxmlformats.org/officeDocument/2006/relationships/slideLayout" Target="../slideLayouts/slideLayout87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theme" Target="../theme/theme15.xml"/><Relationship Id="rId5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5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98.xml"/><Relationship Id="rId7" Type="http://schemas.openxmlformats.org/officeDocument/2006/relationships/slideLayout" Target="../slideLayouts/slideLayout102.xml"/><Relationship Id="rId12" Type="http://schemas.openxmlformats.org/officeDocument/2006/relationships/image" Target="../media/image75.png"/><Relationship Id="rId2" Type="http://schemas.openxmlformats.org/officeDocument/2006/relationships/slideLayout" Target="../slideLayouts/slideLayout97.xml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theme" Target="../theme/theme16.xml"/><Relationship Id="rId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112.xml"/><Relationship Id="rId12" Type="http://schemas.openxmlformats.org/officeDocument/2006/relationships/image" Target="../media/image75.png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theme" Target="../theme/theme17.xml"/><Relationship Id="rId5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22.xml"/><Relationship Id="rId12" Type="http://schemas.openxmlformats.org/officeDocument/2006/relationships/image" Target="../media/image75.png"/><Relationship Id="rId2" Type="http://schemas.openxmlformats.org/officeDocument/2006/relationships/slideLayout" Target="../slideLayouts/slideLayout117.xml"/><Relationship Id="rId1" Type="http://schemas.openxmlformats.org/officeDocument/2006/relationships/slideLayout" Target="../slideLayouts/slideLayout116.xml"/><Relationship Id="rId6" Type="http://schemas.openxmlformats.org/officeDocument/2006/relationships/slideLayout" Target="../slideLayouts/slideLayout121.xml"/><Relationship Id="rId11" Type="http://schemas.openxmlformats.org/officeDocument/2006/relationships/theme" Target="../theme/theme18.xml"/><Relationship Id="rId5" Type="http://schemas.openxmlformats.org/officeDocument/2006/relationships/slideLayout" Target="../slideLayouts/slideLayout120.xml"/><Relationship Id="rId10" Type="http://schemas.openxmlformats.org/officeDocument/2006/relationships/slideLayout" Target="../slideLayouts/slideLayout125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27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31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5" Type="http://schemas.openxmlformats.org/officeDocument/2006/relationships/theme" Target="../theme/theme7.xml"/><Relationship Id="rId4" Type="http://schemas.openxmlformats.org/officeDocument/2006/relationships/slideLayout" Target="../slideLayouts/slideLayout35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39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5" Type="http://schemas.openxmlformats.org/officeDocument/2006/relationships/theme" Target="../theme/theme9.xml"/><Relationship Id="rId4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71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945" r:id="rId3"/>
    <p:sldLayoutId id="2147483946" r:id="rId4"/>
    <p:sldLayoutId id="2147483947" r:id="rId5"/>
    <p:sldLayoutId id="2147483969" r:id="rId6"/>
    <p:sldLayoutId id="2147483970" r:id="rId7"/>
    <p:sldLayoutId id="2147483971" r:id="rId8"/>
    <p:sldLayoutId id="2147483972" r:id="rId9"/>
    <p:sldLayoutId id="2147483973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  <p15:guide id="9" pos="325" userDrawn="1">
          <p15:clr>
            <a:srgbClr val="F26B43"/>
          </p15:clr>
        </p15:guide>
        <p15:guide id="10" orient="horz" pos="2478" userDrawn="1">
          <p15:clr>
            <a:srgbClr val="F26B43"/>
          </p15:clr>
        </p15:guide>
        <p15:guide id="11" orient="horz" pos="3249" userDrawn="1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1A65CA8-5BB4-DFA0-8A0E-3A949EA0C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76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850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334A430-5193-9483-EEDE-569F4A32A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86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97" r:id="rId2"/>
    <p:sldLayoutId id="2147483780" r:id="rId3"/>
    <p:sldLayoutId id="2147483781" r:id="rId4"/>
    <p:sldLayoutId id="2147483798" r:id="rId5"/>
    <p:sldLayoutId id="2147483872" r:id="rId6"/>
    <p:sldLayoutId id="2147483786" r:id="rId7"/>
    <p:sldLayoutId id="2147483788" r:id="rId8"/>
    <p:sldLayoutId id="2147483873" r:id="rId9"/>
    <p:sldLayoutId id="2147483796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48A3F5E-1236-23F6-5236-3FAD012CB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537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59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97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683F0D5-4147-71E2-B2A7-09736BD6E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251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87" r:id="rId2"/>
    <p:sldLayoutId id="2147483888" r:id="rId3"/>
    <p:sldLayoutId id="2147483889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DA4E335-689A-BB63-649D-BD74FAB55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756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9B5B76A2-CDFA-15D4-392F-10D970EB1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428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9" r:id="rId1"/>
    <p:sldLayoutId id="2147483910" r:id="rId2"/>
    <p:sldLayoutId id="2147483911" r:id="rId3"/>
    <p:sldLayoutId id="2147483912" r:id="rId4"/>
    <p:sldLayoutId id="2147483913" r:id="rId5"/>
    <p:sldLayoutId id="2147483914" r:id="rId6"/>
    <p:sldLayoutId id="2147483915" r:id="rId7"/>
    <p:sldLayoutId id="2147483916" r:id="rId8"/>
    <p:sldLayoutId id="2147483917" r:id="rId9"/>
    <p:sldLayoutId id="214748391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F2D64E5-DE40-8B2B-7400-731C8C1F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503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  <p:sldLayoutId id="2147483921" r:id="rId2"/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53B8D01-33E2-B6D7-43AD-647436D96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47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7580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8" r:id="rId2"/>
    <p:sldLayoutId id="2147483949" r:id="rId3"/>
    <p:sldLayoutId id="2147483950" r:id="rId4"/>
    <p:sldLayoutId id="2147483951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  <p15:guide id="9" pos="325" userDrawn="1">
          <p15:clr>
            <a:srgbClr val="F26B43"/>
          </p15:clr>
        </p15:guide>
        <p15:guide id="10" orient="horz" pos="2478" userDrawn="1">
          <p15:clr>
            <a:srgbClr val="F26B43"/>
          </p15:clr>
        </p15:guide>
        <p15:guide id="11" orient="horz" pos="324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2784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52" r:id="rId2"/>
    <p:sldLayoutId id="2147483953" r:id="rId3"/>
    <p:sldLayoutId id="2147483954" r:id="rId4"/>
    <p:sldLayoutId id="214748395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  <p15:guide id="9" pos="325" userDrawn="1">
          <p15:clr>
            <a:srgbClr val="F26B43"/>
          </p15:clr>
        </p15:guide>
        <p15:guide id="10" orient="horz" pos="2478" userDrawn="1">
          <p15:clr>
            <a:srgbClr val="F26B43"/>
          </p15:clr>
        </p15:guide>
        <p15:guide id="11" orient="horz" pos="324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9E6C933-849E-D531-8666-AFFDFC273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00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18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ED5C4A7-22D0-5703-65B8-A62DB416F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664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ED5C4A7-22D0-5703-65B8-A62DB416F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983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2" pos="325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B122B33-34E2-5136-FF4A-FA5FE3E3F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971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53E3A18-3A37-116C-BF27-26E10EC6B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346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7AA0C5C5-AADE-41B3-D901-52B7632D9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994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004050"/>
                </a:solidFill>
              </a:rPr>
              <a:t>Module 9 - </a:t>
            </a:r>
            <a:r>
              <a:rPr lang="en-GB" b="1" dirty="0">
                <a:solidFill>
                  <a:srgbClr val="004050"/>
                </a:solidFill>
              </a:rPr>
              <a:t>Advanced collections</a:t>
            </a:r>
            <a:endParaRPr lang="en-US" dirty="0">
              <a:solidFill>
                <a:srgbClr val="004050"/>
              </a:solidFill>
              <a:latin typeface="Montserrat" panose="00000500000000000000" pitchFamily="2" charset="0"/>
              <a:cs typeface="Arial" charset="0"/>
            </a:endParaRPr>
          </a:p>
        </p:txBody>
      </p:sp>
      <p:sp>
        <p:nvSpPr>
          <p:cNvPr id="4099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z="2400" b="1" dirty="0">
              <a:solidFill>
                <a:srgbClr val="004050"/>
              </a:solidFill>
              <a:latin typeface="Montserrat" panose="00000500000000000000" pitchFamily="2" charset="0"/>
              <a:cs typeface="Arial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EC4A769-38FD-A3A5-ECCB-FEF5225B48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400807"/>
              </p:ext>
            </p:extLst>
          </p:nvPr>
        </p:nvGraphicFramePr>
        <p:xfrm>
          <a:off x="473406" y="3563560"/>
          <a:ext cx="477140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1406">
                  <a:extLst>
                    <a:ext uri="{9D8B030D-6E8A-4147-A177-3AD203B41FA5}">
                      <a16:colId xmlns:a16="http://schemas.microsoft.com/office/drawing/2014/main" val="29611666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aseline="0" dirty="0">
                          <a:solidFill>
                            <a:schemeClr val="tx1"/>
                          </a:solidFill>
                        </a:rPr>
                        <a:t>9: Advanced Collections</a:t>
                      </a:r>
                      <a:endParaRPr lang="en-GB" sz="1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260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10: Modules and Packages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74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11: OOPs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429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1150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List comprehensions as generators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b="1" dirty="0">
                <a:solidFill>
                  <a:schemeClr val="tx1"/>
                </a:solidFill>
              </a:rPr>
              <a:t>A list comprehension may be used instead of yield.</a:t>
            </a:r>
          </a:p>
          <a:p>
            <a:r>
              <a:rPr lang="en-GB" sz="1800" dirty="0">
                <a:solidFill>
                  <a:schemeClr val="tx1"/>
                </a:solidFill>
              </a:rPr>
              <a:t>Sometimes - this does not support sending values.</a:t>
            </a: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1800" b="1" dirty="0">
                <a:solidFill>
                  <a:schemeClr val="tx1"/>
                </a:solidFill>
              </a:rPr>
              <a:t>Rewritten as a list comprehension:</a:t>
            </a:r>
          </a:p>
          <a:p>
            <a:r>
              <a:rPr lang="en-GB" sz="1800" dirty="0">
                <a:solidFill>
                  <a:schemeClr val="tx1"/>
                </a:solidFill>
              </a:rPr>
              <a:t>Function returns a generator object, as before.</a:t>
            </a:r>
          </a:p>
          <a:p>
            <a:r>
              <a:rPr lang="en-GB" dirty="0">
                <a:solidFill>
                  <a:schemeClr val="tx1"/>
                </a:solidFill>
              </a:rPr>
              <a:t>Enclose the comprehension in () instead of []</a:t>
            </a: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2292" name="Text Box 4"/>
          <p:cNvSpPr txBox="1">
            <a:spLocks noChangeArrowheads="1"/>
          </p:cNvSpPr>
          <p:nvPr/>
        </p:nvSpPr>
        <p:spPr bwMode="auto">
          <a:xfrm>
            <a:off x="777241" y="2406606"/>
            <a:ext cx="5714333" cy="1474787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def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get_dir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(path):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pattern =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os.path.join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(path, '*')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for file in 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glob.iglob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(pattern):</a:t>
            </a:r>
          </a:p>
          <a:p>
            <a:pPr>
              <a:spcBef>
                <a:spcPct val="0"/>
              </a:spcBef>
            </a:pP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        if </a:t>
            </a:r>
            <a:r>
              <a:rPr lang="en-GB" sz="18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os.path.isdir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(file):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chemeClr val="bg1"/>
                </a:solidFill>
                <a:latin typeface="Consolas" panose="020B0609020204030204" pitchFamily="49" charset="0"/>
              </a:rPr>
              <a:t>yield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file</a:t>
            </a:r>
          </a:p>
        </p:txBody>
      </p:sp>
      <p:sp>
        <p:nvSpPr>
          <p:cNvPr id="12293" name="Text Box 4"/>
          <p:cNvSpPr txBox="1">
            <a:spLocks noChangeArrowheads="1"/>
          </p:cNvSpPr>
          <p:nvPr/>
        </p:nvSpPr>
        <p:spPr bwMode="auto">
          <a:xfrm>
            <a:off x="777241" y="5070782"/>
            <a:ext cx="5714333" cy="1474787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def</a:t>
            </a: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get_dir</a:t>
            </a: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(path):</a:t>
            </a:r>
          </a:p>
          <a:p>
            <a:pPr>
              <a:spcBef>
                <a:spcPct val="0"/>
              </a:spcBef>
            </a:pP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pattern =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os.path.join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(path, '*')</a:t>
            </a:r>
          </a:p>
          <a:p>
            <a:pPr>
              <a:spcBef>
                <a:spcPct val="0"/>
              </a:spcBef>
            </a:pP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</a:rPr>
              <a:t>return</a:t>
            </a: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file</a:t>
            </a:r>
          </a:p>
          <a:p>
            <a:pPr>
              <a:spcBef>
                <a:spcPct val="0"/>
              </a:spcBef>
            </a:pP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for file in </a:t>
            </a:r>
            <a:r>
              <a:rPr lang="en-US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glob.iglob</a:t>
            </a:r>
            <a:r>
              <a:rPr lang="en-US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(pattern)</a:t>
            </a:r>
          </a:p>
          <a:p>
            <a:pPr>
              <a:spcBef>
                <a:spcPct val="0"/>
              </a:spcBef>
            </a:pP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if </a:t>
            </a:r>
            <a:r>
              <a:rPr lang="en-US" sz="18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os.path.isdir</a:t>
            </a:r>
            <a:r>
              <a:rPr lang="en-US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(file)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en-GB" sz="18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AutoShape 6">
            <a:extLst>
              <a:ext uri="{FF2B5EF4-FFF2-40B4-BE49-F238E27FC236}">
                <a16:creationId xmlns:a16="http://schemas.microsoft.com/office/drawing/2014/main" id="{8123EBBC-4CF5-4837-BD01-BA937304B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6150" y="3983110"/>
            <a:ext cx="579120" cy="985955"/>
          </a:xfrm>
          <a:prstGeom prst="downArrow">
            <a:avLst>
              <a:gd name="adj1" fmla="val 50000"/>
              <a:gd name="adj2" fmla="val 66667"/>
            </a:avLst>
          </a:prstGeom>
          <a:solidFill>
            <a:srgbClr val="FFDC57"/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spAutoFit/>
          </a:bodyPr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0C4AB6-517F-9E95-EC54-B3AB428C8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8728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Copying collections - problem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Any problems with assignments?</a:t>
            </a:r>
          </a:p>
          <a:p>
            <a:r>
              <a:rPr lang="en-GB" dirty="0">
                <a:solidFill>
                  <a:schemeClr val="tx1"/>
                </a:solidFill>
              </a:rPr>
              <a:t>Remember that Python objects are references: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Copy by reference: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r>
              <a:rPr lang="en-US" b="1" i="1" dirty="0">
                <a:solidFill>
                  <a:schemeClr val="tx1"/>
                </a:solidFill>
              </a:rPr>
              <a:t>Oops...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1DC580-4CF4-976A-DC59-E06485541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13316" name="Text Box 4"/>
          <p:cNvSpPr txBox="1">
            <a:spLocks noChangeArrowheads="1"/>
          </p:cNvSpPr>
          <p:nvPr/>
        </p:nvSpPr>
        <p:spPr bwMode="auto">
          <a:xfrm>
            <a:off x="792985" y="2422011"/>
            <a:ext cx="4687614" cy="36933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fruit = ['Apple’, 'Pear’, 'Orange']</a:t>
            </a:r>
            <a:endParaRPr lang="en-GB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3317" name="Text Box 6"/>
          <p:cNvSpPr txBox="1">
            <a:spLocks noChangeArrowheads="1"/>
          </p:cNvSpPr>
          <p:nvPr/>
        </p:nvSpPr>
        <p:spPr bwMode="auto">
          <a:xfrm>
            <a:off x="6259700" y="2362202"/>
            <a:ext cx="1841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/>
          </a:p>
        </p:txBody>
      </p:sp>
      <p:grpSp>
        <p:nvGrpSpPr>
          <p:cNvPr id="13318" name="Group 12"/>
          <p:cNvGrpSpPr>
            <a:grpSpLocks/>
          </p:cNvGrpSpPr>
          <p:nvPr/>
        </p:nvGrpSpPr>
        <p:grpSpPr bwMode="auto">
          <a:xfrm>
            <a:off x="6150162" y="2478236"/>
            <a:ext cx="3322638" cy="377825"/>
            <a:chOff x="3385" y="1568"/>
            <a:chExt cx="2093" cy="2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337" name="Line 9"/>
            <p:cNvSpPr>
              <a:spLocks noChangeShapeType="1"/>
            </p:cNvSpPr>
            <p:nvPr/>
          </p:nvSpPr>
          <p:spPr bwMode="auto">
            <a:xfrm>
              <a:off x="4025" y="1696"/>
              <a:ext cx="78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>
                <a:latin typeface="Consolas" panose="020B0609020204030204" pitchFamily="49" charset="0"/>
              </a:endParaRPr>
            </a:p>
          </p:txBody>
        </p:sp>
        <p:sp>
          <p:nvSpPr>
            <p:cNvPr id="13338" name="Rectangle 7"/>
            <p:cNvSpPr>
              <a:spLocks noChangeArrowheads="1"/>
            </p:cNvSpPr>
            <p:nvPr/>
          </p:nvSpPr>
          <p:spPr bwMode="auto">
            <a:xfrm>
              <a:off x="3385" y="1568"/>
              <a:ext cx="820" cy="23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defTabSz="739775">
                <a:spcBef>
                  <a:spcPct val="0"/>
                </a:spcBef>
              </a:pPr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fruit[1]</a:t>
              </a:r>
            </a:p>
          </p:txBody>
        </p:sp>
        <p:sp>
          <p:nvSpPr>
            <p:cNvPr id="13339" name="Rectangle 8"/>
            <p:cNvSpPr>
              <a:spLocks noChangeArrowheads="1"/>
            </p:cNvSpPr>
            <p:nvPr/>
          </p:nvSpPr>
          <p:spPr bwMode="auto">
            <a:xfrm>
              <a:off x="4811" y="1569"/>
              <a:ext cx="667" cy="23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defTabSz="739775">
                <a:spcBef>
                  <a:spcPct val="0"/>
                </a:spcBef>
              </a:pPr>
              <a:r>
                <a:rPr lang="en-US" b="1" dirty="0">
                  <a:latin typeface="Consolas" panose="020B0609020204030204" pitchFamily="49" charset="0"/>
                </a:rPr>
                <a:t>'Pear'</a:t>
              </a:r>
            </a:p>
          </p:txBody>
        </p:sp>
      </p:grpSp>
      <p:grpSp>
        <p:nvGrpSpPr>
          <p:cNvPr id="13319" name="Group 19"/>
          <p:cNvGrpSpPr>
            <a:grpSpLocks/>
          </p:cNvGrpSpPr>
          <p:nvPr/>
        </p:nvGrpSpPr>
        <p:grpSpPr bwMode="auto">
          <a:xfrm>
            <a:off x="6173976" y="3349627"/>
            <a:ext cx="3322637" cy="1001713"/>
            <a:chOff x="3403" y="2029"/>
            <a:chExt cx="2093" cy="63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332" name="Line 14"/>
            <p:cNvSpPr>
              <a:spLocks noChangeShapeType="1"/>
            </p:cNvSpPr>
            <p:nvPr/>
          </p:nvSpPr>
          <p:spPr bwMode="auto">
            <a:xfrm>
              <a:off x="4043" y="2157"/>
              <a:ext cx="78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>
                <a:latin typeface="Consolas" panose="020B0609020204030204" pitchFamily="49" charset="0"/>
              </a:endParaRPr>
            </a:p>
          </p:txBody>
        </p:sp>
        <p:sp>
          <p:nvSpPr>
            <p:cNvPr id="13333" name="Rectangle 15"/>
            <p:cNvSpPr>
              <a:spLocks noChangeArrowheads="1"/>
            </p:cNvSpPr>
            <p:nvPr/>
          </p:nvSpPr>
          <p:spPr bwMode="auto">
            <a:xfrm>
              <a:off x="3403" y="2029"/>
              <a:ext cx="820" cy="23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defTabSz="739775">
                <a:spcBef>
                  <a:spcPct val="0"/>
                </a:spcBef>
              </a:pPr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fruit[1]</a:t>
              </a:r>
            </a:p>
          </p:txBody>
        </p:sp>
        <p:sp>
          <p:nvSpPr>
            <p:cNvPr id="13334" name="Rectangle 16"/>
            <p:cNvSpPr>
              <a:spLocks noChangeArrowheads="1"/>
            </p:cNvSpPr>
            <p:nvPr/>
          </p:nvSpPr>
          <p:spPr bwMode="auto">
            <a:xfrm>
              <a:off x="4829" y="2030"/>
              <a:ext cx="667" cy="23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defTabSz="739775">
                <a:spcBef>
                  <a:spcPct val="0"/>
                </a:spcBef>
              </a:pPr>
              <a:r>
                <a:rPr lang="en-US" b="1" dirty="0">
                  <a:latin typeface="Consolas" panose="020B0609020204030204" pitchFamily="49" charset="0"/>
                </a:rPr>
                <a:t>'Pear'</a:t>
              </a:r>
            </a:p>
          </p:txBody>
        </p:sp>
        <p:sp>
          <p:nvSpPr>
            <p:cNvPr id="13335" name="Rectangle 17"/>
            <p:cNvSpPr>
              <a:spLocks noChangeArrowheads="1"/>
            </p:cNvSpPr>
            <p:nvPr/>
          </p:nvSpPr>
          <p:spPr bwMode="auto">
            <a:xfrm>
              <a:off x="3406" y="2423"/>
              <a:ext cx="820" cy="23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defTabSz="739775">
                <a:spcBef>
                  <a:spcPct val="0"/>
                </a:spcBef>
              </a:pPr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lunch[1]</a:t>
              </a:r>
            </a:p>
          </p:txBody>
        </p:sp>
        <p:sp>
          <p:nvSpPr>
            <p:cNvPr id="13336" name="Line 18"/>
            <p:cNvSpPr>
              <a:spLocks noChangeShapeType="1"/>
            </p:cNvSpPr>
            <p:nvPr/>
          </p:nvSpPr>
          <p:spPr bwMode="auto">
            <a:xfrm flipV="1">
              <a:off x="4217" y="2229"/>
              <a:ext cx="590" cy="3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>
                <a:latin typeface="Consolas" panose="020B0609020204030204" pitchFamily="49" charset="0"/>
              </a:endParaRPr>
            </a:p>
          </p:txBody>
        </p:sp>
      </p:grpSp>
      <p:sp>
        <p:nvSpPr>
          <p:cNvPr id="13320" name="Rectangle 20"/>
          <p:cNvSpPr>
            <a:spLocks noChangeArrowheads="1"/>
          </p:cNvSpPr>
          <p:nvPr/>
        </p:nvSpPr>
        <p:spPr bwMode="auto">
          <a:xfrm>
            <a:off x="6166037" y="2171848"/>
            <a:ext cx="968215" cy="33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defTabSz="739775">
              <a:spcBef>
                <a:spcPct val="0"/>
              </a:spcBef>
            </a:pPr>
            <a:r>
              <a:rPr lang="en-US" sz="1600" b="1" i="1" dirty="0"/>
              <a:t>Before...</a:t>
            </a:r>
          </a:p>
        </p:txBody>
      </p:sp>
      <p:grpSp>
        <p:nvGrpSpPr>
          <p:cNvPr id="13321" name="Group 21"/>
          <p:cNvGrpSpPr>
            <a:grpSpLocks/>
          </p:cNvGrpSpPr>
          <p:nvPr/>
        </p:nvGrpSpPr>
        <p:grpSpPr bwMode="auto">
          <a:xfrm>
            <a:off x="6173976" y="4735687"/>
            <a:ext cx="3322638" cy="1001712"/>
            <a:chOff x="3403" y="2029"/>
            <a:chExt cx="2093" cy="63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327" name="Line 22"/>
            <p:cNvSpPr>
              <a:spLocks noChangeShapeType="1"/>
            </p:cNvSpPr>
            <p:nvPr/>
          </p:nvSpPr>
          <p:spPr bwMode="auto">
            <a:xfrm>
              <a:off x="4043" y="2157"/>
              <a:ext cx="78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>
                <a:latin typeface="Consolas" panose="020B0609020204030204" pitchFamily="49" charset="0"/>
              </a:endParaRPr>
            </a:p>
          </p:txBody>
        </p:sp>
        <p:sp>
          <p:nvSpPr>
            <p:cNvPr id="13328" name="Rectangle 23"/>
            <p:cNvSpPr>
              <a:spLocks noChangeArrowheads="1"/>
            </p:cNvSpPr>
            <p:nvPr/>
          </p:nvSpPr>
          <p:spPr bwMode="auto">
            <a:xfrm>
              <a:off x="3403" y="2029"/>
              <a:ext cx="820" cy="23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defTabSz="739775">
                <a:spcBef>
                  <a:spcPct val="0"/>
                </a:spcBef>
              </a:pPr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fruit[1]</a:t>
              </a:r>
            </a:p>
          </p:txBody>
        </p:sp>
        <p:sp>
          <p:nvSpPr>
            <p:cNvPr id="13329" name="Rectangle 24"/>
            <p:cNvSpPr>
              <a:spLocks noChangeArrowheads="1"/>
            </p:cNvSpPr>
            <p:nvPr/>
          </p:nvSpPr>
          <p:spPr bwMode="auto">
            <a:xfrm>
              <a:off x="4829" y="2030"/>
              <a:ext cx="667" cy="23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defTabSz="739775">
                <a:spcBef>
                  <a:spcPct val="0"/>
                </a:spcBef>
              </a:pPr>
              <a:r>
                <a:rPr lang="en-US" b="1" dirty="0">
                  <a:latin typeface="Consolas" panose="020B0609020204030204" pitchFamily="49" charset="0"/>
                </a:rPr>
                <a:t>'Eggs'</a:t>
              </a:r>
            </a:p>
          </p:txBody>
        </p:sp>
        <p:sp>
          <p:nvSpPr>
            <p:cNvPr id="13330" name="Rectangle 25"/>
            <p:cNvSpPr>
              <a:spLocks noChangeArrowheads="1"/>
            </p:cNvSpPr>
            <p:nvPr/>
          </p:nvSpPr>
          <p:spPr bwMode="auto">
            <a:xfrm>
              <a:off x="3406" y="2423"/>
              <a:ext cx="820" cy="23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defTabSz="739775">
                <a:spcBef>
                  <a:spcPct val="0"/>
                </a:spcBef>
              </a:pPr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lunch[1]</a:t>
              </a:r>
            </a:p>
          </p:txBody>
        </p:sp>
        <p:sp>
          <p:nvSpPr>
            <p:cNvPr id="13331" name="Line 26"/>
            <p:cNvSpPr>
              <a:spLocks noChangeShapeType="1"/>
            </p:cNvSpPr>
            <p:nvPr/>
          </p:nvSpPr>
          <p:spPr bwMode="auto">
            <a:xfrm flipV="1">
              <a:off x="4217" y="2229"/>
              <a:ext cx="590" cy="3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>
                <a:latin typeface="Consolas" panose="020B0609020204030204" pitchFamily="49" charset="0"/>
              </a:endParaRPr>
            </a:p>
          </p:txBody>
        </p:sp>
      </p:grpSp>
      <p:sp>
        <p:nvSpPr>
          <p:cNvPr id="13322" name="Text Box 27"/>
          <p:cNvSpPr txBox="1">
            <a:spLocks noChangeArrowheads="1"/>
          </p:cNvSpPr>
          <p:nvPr/>
        </p:nvSpPr>
        <p:spPr bwMode="auto">
          <a:xfrm>
            <a:off x="792985" y="3602537"/>
            <a:ext cx="1902402" cy="376238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lunch = fruit</a:t>
            </a:r>
          </a:p>
        </p:txBody>
      </p:sp>
      <p:sp>
        <p:nvSpPr>
          <p:cNvPr id="13323" name="Text Box 28"/>
          <p:cNvSpPr txBox="1">
            <a:spLocks noChangeArrowheads="1"/>
          </p:cNvSpPr>
          <p:nvPr/>
        </p:nvSpPr>
        <p:spPr bwMode="auto">
          <a:xfrm>
            <a:off x="810119" y="4783007"/>
            <a:ext cx="2376960" cy="706438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2000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lunch[1] = 'Eggs'</a:t>
            </a:r>
          </a:p>
          <a:p>
            <a:pPr>
              <a:spcBef>
                <a:spcPct val="2000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print(fruit)</a:t>
            </a:r>
          </a:p>
        </p:txBody>
      </p:sp>
      <p:sp>
        <p:nvSpPr>
          <p:cNvPr id="13324" name="Text Box 29"/>
          <p:cNvSpPr txBox="1">
            <a:spLocks noChangeArrowheads="1"/>
          </p:cNvSpPr>
          <p:nvPr/>
        </p:nvSpPr>
        <p:spPr bwMode="auto">
          <a:xfrm>
            <a:off x="1334856" y="5489445"/>
            <a:ext cx="3603872" cy="36933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GB" sz="1800" dirty="0">
                <a:latin typeface="Consolas" panose="020B0609020204030204" pitchFamily="49" charset="0"/>
              </a:rPr>
              <a:t>['Apple', 'Eggs', 'Orange']</a:t>
            </a:r>
          </a:p>
        </p:txBody>
      </p:sp>
      <p:sp>
        <p:nvSpPr>
          <p:cNvPr id="2" name="Rectangle 20">
            <a:extLst>
              <a:ext uri="{FF2B5EF4-FFF2-40B4-BE49-F238E27FC236}">
                <a16:creationId xmlns:a16="http://schemas.microsoft.com/office/drawing/2014/main" id="{A7E21D1B-AE5A-C5F3-2DF7-3F9A90DF42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3976" y="4458376"/>
            <a:ext cx="831960" cy="33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defTabSz="739775">
              <a:spcBef>
                <a:spcPct val="0"/>
              </a:spcBef>
            </a:pPr>
            <a:r>
              <a:rPr lang="en-US" sz="1600" b="1" i="1" dirty="0"/>
              <a:t>After…</a:t>
            </a:r>
          </a:p>
        </p:txBody>
      </p:sp>
    </p:spTree>
    <p:extLst>
      <p:ext uri="{BB962C8B-B14F-4D97-AF65-F5344CB8AC3E}">
        <p14:creationId xmlns:p14="http://schemas.microsoft.com/office/powerpoint/2010/main" val="1435162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Copying collections - slice solution?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b="1" dirty="0">
                <a:solidFill>
                  <a:schemeClr val="tx1"/>
                </a:solidFill>
              </a:rPr>
              <a:t>For a sequence, take a slice:</a:t>
            </a: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1800" b="1" dirty="0">
                <a:solidFill>
                  <a:schemeClr val="tx1"/>
                </a:solidFill>
              </a:rPr>
              <a:t>We need a better solution for more complex structures.</a:t>
            </a:r>
          </a:p>
          <a:p>
            <a:r>
              <a:rPr lang="en-GB" sz="1800" dirty="0">
                <a:solidFill>
                  <a:schemeClr val="tx1"/>
                </a:solidFill>
              </a:rPr>
              <a:t>A slice is still a shallow copy and nested levels are still shared</a:t>
            </a: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4341" name="Text Box 4"/>
          <p:cNvSpPr txBox="1">
            <a:spLocks noChangeArrowheads="1"/>
          </p:cNvSpPr>
          <p:nvPr/>
        </p:nvSpPr>
        <p:spPr bwMode="auto">
          <a:xfrm>
            <a:off x="886008" y="2071952"/>
            <a:ext cx="5250155" cy="1200329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fruit  = ['Apple', 'Pear', 'Orange']</a:t>
            </a:r>
          </a:p>
          <a:p>
            <a:pPr>
              <a:spcBef>
                <a:spcPct val="0"/>
              </a:spcBef>
            </a:pPr>
            <a:r>
              <a:rPr lang="en-US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lunch = fruit[:]</a:t>
            </a:r>
          </a:p>
          <a:p>
            <a:pPr>
              <a:spcBef>
                <a:spcPct val="0"/>
              </a:spcBef>
            </a:pPr>
            <a:r>
              <a:rPr lang="en-US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lunch[1] 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</a:rPr>
              <a:t>= </a:t>
            </a:r>
            <a:r>
              <a:rPr lang="en-US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'Eggs'</a:t>
            </a:r>
          </a:p>
          <a:p>
            <a:pPr>
              <a:spcBef>
                <a:spcPct val="0"/>
              </a:spcBef>
            </a:pP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print('fruit:’, fruit,'\</a:t>
            </a:r>
            <a:r>
              <a:rPr 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nlunch</a:t>
            </a: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:’, lunch)</a:t>
            </a:r>
          </a:p>
        </p:txBody>
      </p:sp>
      <p:sp>
        <p:nvSpPr>
          <p:cNvPr id="14342" name="Text Box 5"/>
          <p:cNvSpPr txBox="1">
            <a:spLocks noChangeArrowheads="1"/>
          </p:cNvSpPr>
          <p:nvPr/>
        </p:nvSpPr>
        <p:spPr bwMode="auto">
          <a:xfrm>
            <a:off x="6136163" y="2655176"/>
            <a:ext cx="4490332" cy="64633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fruit: ['Apple', 'Pear', 'Orange']</a:t>
            </a:r>
          </a:p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lunch: ['Apple', 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'Eggs'</a:t>
            </a:r>
            <a:r>
              <a:rPr lang="en-GB" sz="1800" dirty="0">
                <a:latin typeface="Consolas" panose="020B0609020204030204" pitchFamily="49" charset="0"/>
              </a:rPr>
              <a:t>, 'Orange']</a:t>
            </a:r>
          </a:p>
        </p:txBody>
      </p:sp>
      <p:sp>
        <p:nvSpPr>
          <p:cNvPr id="14343" name="Text Box 7"/>
          <p:cNvSpPr txBox="1">
            <a:spLocks noChangeArrowheads="1"/>
          </p:cNvSpPr>
          <p:nvPr/>
        </p:nvSpPr>
        <p:spPr bwMode="auto">
          <a:xfrm>
            <a:off x="886008" y="4295943"/>
            <a:ext cx="7696200" cy="1200329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fruit = 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['knife’, 'plate’, 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['Apple', 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'Pear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', 'Orange']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]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lunch = fruit[:]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lunch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[2]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[1] 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= 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'Eggs'</a:t>
            </a:r>
          </a:p>
          <a:p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print('fruit:', fruit, '\</a:t>
            </a:r>
            <a:r>
              <a:rPr 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nlunch</a:t>
            </a:r>
            <a:r>
              <a:rPr 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:', lunch)</a:t>
            </a:r>
            <a:endParaRPr lang="en-GB" sz="18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4344" name="Text Box 8"/>
          <p:cNvSpPr txBox="1">
            <a:spLocks noChangeArrowheads="1"/>
          </p:cNvSpPr>
          <p:nvPr/>
        </p:nvSpPr>
        <p:spPr bwMode="auto">
          <a:xfrm>
            <a:off x="1519104" y="5502595"/>
            <a:ext cx="7063104" cy="64633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fruit: ['knife', 'plate', ['Apple', 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'Eggs'</a:t>
            </a:r>
            <a:r>
              <a:rPr lang="en-GB" sz="1800" dirty="0">
                <a:latin typeface="Consolas" panose="020B0609020204030204" pitchFamily="49" charset="0"/>
              </a:rPr>
              <a:t>, 'Orange']]</a:t>
            </a:r>
          </a:p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lunch: ['knife', 'plate', ['Apple', 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'Eggs'</a:t>
            </a:r>
            <a:r>
              <a:rPr lang="en-GB" sz="1800" dirty="0">
                <a:latin typeface="Consolas" panose="020B0609020204030204" pitchFamily="49" charset="0"/>
              </a:rPr>
              <a:t>, 'Orange']]</a:t>
            </a:r>
          </a:p>
        </p:txBody>
      </p:sp>
      <p:pic>
        <p:nvPicPr>
          <p:cNvPr id="3" name="Picture 2" descr="A picture of a crying pear shown because the outcome of the second code example is the 'Pear' entry has been replacerd with 'eggs' in both of the collections.">
            <a:extLst>
              <a:ext uri="{FF2B5EF4-FFF2-40B4-BE49-F238E27FC236}">
                <a16:creationId xmlns:a16="http://schemas.microsoft.com/office/drawing/2014/main" id="{76F5AB02-9E3C-CE03-9082-115EC3400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976" y="4871188"/>
            <a:ext cx="1081045" cy="131643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107FD8-7E13-EDAC-6116-FC688D02B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1632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/>
              <a:t>Copying collections - deepcopy solution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>
                <a:solidFill>
                  <a:schemeClr val="tx1"/>
                </a:solidFill>
              </a:rPr>
              <a:t>A better solution for more complex structures:</a:t>
            </a:r>
          </a:p>
          <a:p>
            <a:r>
              <a:rPr lang="en-GB" dirty="0">
                <a:solidFill>
                  <a:schemeClr val="tx1"/>
                </a:solidFill>
              </a:rPr>
              <a:t>The copy module, distributed with Python.</a:t>
            </a:r>
          </a:p>
          <a:p>
            <a:r>
              <a:rPr lang="en-GB" dirty="0">
                <a:solidFill>
                  <a:schemeClr val="tx1"/>
                </a:solidFill>
              </a:rPr>
              <a:t>Can do a shallow copy or a deep-copy.</a:t>
            </a: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b="1" dirty="0">
                <a:solidFill>
                  <a:schemeClr val="tx1"/>
                </a:solidFill>
              </a:rPr>
              <a:t>Beware!  "copy" usually means a shallow copy</a:t>
            </a: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5364" name="Text Box 8"/>
          <p:cNvSpPr txBox="1">
            <a:spLocks noChangeArrowheads="1"/>
          </p:cNvSpPr>
          <p:nvPr/>
        </p:nvSpPr>
        <p:spPr bwMode="auto">
          <a:xfrm>
            <a:off x="744868" y="2838252"/>
            <a:ext cx="7230732" cy="1822037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accent1"/>
                </a:solidFill>
                <a:latin typeface="Consolas" panose="020B0609020204030204" pitchFamily="49" charset="0"/>
              </a:rPr>
              <a:t>import copy</a:t>
            </a:r>
          </a:p>
          <a:p>
            <a:pPr>
              <a:spcBef>
                <a:spcPct val="0"/>
              </a:spcBef>
            </a:pPr>
            <a:endParaRPr lang="en-GB" sz="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spcBef>
                <a:spcPct val="2000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fruit = ['knife', 'plate', ['Apple', 'Pear', 'Orange']]</a:t>
            </a:r>
          </a:p>
          <a:p>
            <a:pPr>
              <a:spcBef>
                <a:spcPct val="2000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lunch = </a:t>
            </a:r>
            <a:r>
              <a:rPr lang="en-GB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copy.deepcopy</a:t>
            </a:r>
            <a:r>
              <a:rPr lang="en-GB" sz="1800" dirty="0">
                <a:solidFill>
                  <a:schemeClr val="accent1"/>
                </a:solidFill>
                <a:latin typeface="Consolas" panose="020B0609020204030204" pitchFamily="49" charset="0"/>
              </a:rPr>
              <a:t>(fruit)</a:t>
            </a:r>
          </a:p>
          <a:p>
            <a:pPr>
              <a:spcBef>
                <a:spcPct val="2000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lunch[2][1] = 'Eggs'</a:t>
            </a:r>
          </a:p>
          <a:p>
            <a:pPr>
              <a:spcBef>
                <a:spcPct val="2000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print('fruit:', fruit, '\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nlunch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:', lunch)</a:t>
            </a:r>
          </a:p>
        </p:txBody>
      </p:sp>
      <p:sp>
        <p:nvSpPr>
          <p:cNvPr id="15365" name="Text Box 9"/>
          <p:cNvSpPr txBox="1">
            <a:spLocks noChangeArrowheads="1"/>
          </p:cNvSpPr>
          <p:nvPr/>
        </p:nvSpPr>
        <p:spPr bwMode="auto">
          <a:xfrm>
            <a:off x="931904" y="4660289"/>
            <a:ext cx="7043696" cy="64633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fruit: ['knife', 'plate', ['Apple', 'Pear', 'Orange']]</a:t>
            </a:r>
          </a:p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lunch: ['knife', 'plate', ['Apple', 'Eggs', 'Orange']]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6BCBC5-CCB5-5E64-9DCC-0D0A54934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09174F-C537-237D-A6B9-0A24E9921253}"/>
              </a:ext>
            </a:extLst>
          </p:cNvPr>
          <p:cNvSpPr txBox="1"/>
          <p:nvPr/>
        </p:nvSpPr>
        <p:spPr>
          <a:xfrm>
            <a:off x="8773023" y="4547121"/>
            <a:ext cx="2390277" cy="923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Collections are completely separate</a:t>
            </a:r>
          </a:p>
          <a:p>
            <a:r>
              <a:rPr lang="en-GB" dirty="0"/>
              <a:t>in memory</a:t>
            </a:r>
          </a:p>
        </p:txBody>
      </p:sp>
      <p:sp>
        <p:nvSpPr>
          <p:cNvPr id="4" name="Line 11">
            <a:extLst>
              <a:ext uri="{FF2B5EF4-FFF2-40B4-BE49-F238E27FC236}">
                <a16:creationId xmlns:a16="http://schemas.microsoft.com/office/drawing/2014/main" id="{5352A015-BC55-796D-2526-F9055BF7C77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840978" y="4977321"/>
            <a:ext cx="93204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5C2BFCA-E975-9D6E-0E69-DE2EF1CE4E0D}"/>
              </a:ext>
            </a:extLst>
          </p:cNvPr>
          <p:cNvSpPr/>
          <p:nvPr/>
        </p:nvSpPr>
        <p:spPr>
          <a:xfrm>
            <a:off x="1863948" y="4710954"/>
            <a:ext cx="5977032" cy="595665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157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64D64F-00C8-4D63-E51A-DFB7A34306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Review Questions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3EAC25-A4FA-3E86-789C-3F19C3B231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666105"/>
          </a:xfrm>
        </p:spPr>
        <p:txBody>
          <a:bodyPr/>
          <a:lstStyle/>
          <a:p>
            <a:pPr marL="263525" indent="-263525">
              <a:buAutoNum type="arabicPeriod"/>
            </a:pPr>
            <a:r>
              <a:rPr lang="en-GB" b="1" dirty="0"/>
              <a:t>Which of the following correctly uses the built-in filter() function?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filter(lambda x: x * 2, [1, 2, 3, 4])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filter(x for x in [1, 2, 3, 4] if x % 2 == 0)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filter(lambda x: x % 2 == 0, [1, 2, 3, 4])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filter([1, 2, 3, 4], lambda x: x % 2 == 0) </a:t>
            </a:r>
          </a:p>
          <a:p>
            <a:pPr marL="263525" indent="-263525">
              <a:buFont typeface="+mj-lt"/>
              <a:buAutoNum type="arabicPeriod" startAt="2"/>
            </a:pPr>
            <a:r>
              <a:rPr lang="en-GB" b="1" dirty="0"/>
              <a:t>Which comprehension creates a list of squares for numbers 1 through 5?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(x ** 2 for x in range(1, 6))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[x ** 2 for x in range(1, 6)]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{x ** 2 for x in range(1, 6)}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x ** 2 for x in range(1, 6)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9DA24A-B334-E6AB-0D72-8E6C2AF2ED0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99213"/>
            <a:ext cx="2743200" cy="365125"/>
          </a:xfrm>
          <a:prstGeom prst="rect">
            <a:avLst/>
          </a:prstGeom>
        </p:spPr>
        <p:txBody>
          <a:bodyPr/>
          <a:lstStyle/>
          <a:p>
            <a:fld id="{F3469444-D02B-D446-9CF8-19DEDDE073D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445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BB570A-74CA-95B2-FA95-9869F781E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5BDC4B9-32D9-7C9A-51A4-1D671BB98A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Review Questions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45CF064-E311-738D-AB8D-525E017BB6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7670065" cy="4061405"/>
          </a:xfrm>
        </p:spPr>
        <p:txBody>
          <a:bodyPr/>
          <a:lstStyle/>
          <a:p>
            <a:pPr marL="263525" indent="-263525">
              <a:buFont typeface="+mj-lt"/>
              <a:buAutoNum type="arabicPeriod" startAt="3"/>
            </a:pPr>
            <a:r>
              <a:rPr lang="en-GB" b="1" dirty="0"/>
              <a:t>What is the main difference between a generator function and a normal function?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A generator function must return a list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A generator function can only be called once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A generator function uses yield to return values one at a time</a:t>
            </a:r>
          </a:p>
          <a:p>
            <a:pPr marL="538163" indent="-274638">
              <a:buFont typeface="+mj-lt"/>
              <a:buAutoNum type="alphaLcPeriod"/>
            </a:pPr>
            <a:r>
              <a:rPr lang="en-GB" dirty="0"/>
              <a:t>A generator function automatically stores all results in memory</a:t>
            </a:r>
          </a:p>
          <a:p>
            <a:pPr marL="263525" indent="-263525">
              <a:buFont typeface="+mj-lt"/>
              <a:buAutoNum type="arabicPeriod" startAt="4"/>
            </a:pPr>
            <a:r>
              <a:rPr lang="en-GB" b="1" dirty="0"/>
              <a:t>Given b = a[:], what kind of copy is created?</a:t>
            </a:r>
          </a:p>
          <a:p>
            <a:pPr marL="606425" indent="-342900">
              <a:buFont typeface="+mj-lt"/>
              <a:buAutoNum type="alphaLcPeriod"/>
            </a:pPr>
            <a:r>
              <a:rPr lang="en-GB" dirty="0"/>
              <a:t>A deep copy of all nested elements</a:t>
            </a:r>
          </a:p>
          <a:p>
            <a:pPr marL="606425" indent="-342900">
              <a:buFont typeface="+mj-lt"/>
              <a:buAutoNum type="alphaLcPeriod"/>
            </a:pPr>
            <a:r>
              <a:rPr lang="en-GB" dirty="0"/>
              <a:t>A shallow copy of the outer container only</a:t>
            </a:r>
          </a:p>
          <a:p>
            <a:pPr marL="606425" indent="-342900">
              <a:buFont typeface="+mj-lt"/>
              <a:buAutoNum type="alphaLcPeriod"/>
            </a:pPr>
            <a:r>
              <a:rPr lang="en-GB" dirty="0"/>
              <a:t>A reference to the same object</a:t>
            </a:r>
          </a:p>
          <a:p>
            <a:pPr marL="606425" indent="-342900">
              <a:buFont typeface="+mj-lt"/>
              <a:buAutoNum type="alphaLcPeriod"/>
            </a:pPr>
            <a:r>
              <a:rPr lang="en-GB" dirty="0"/>
              <a:t>A reversed version of 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82164-30A5-453C-3CEE-24D80A899AF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99213"/>
            <a:ext cx="2743200" cy="365125"/>
          </a:xfrm>
          <a:prstGeom prst="rect">
            <a:avLst/>
          </a:prstGeom>
        </p:spPr>
        <p:txBody>
          <a:bodyPr/>
          <a:lstStyle/>
          <a:p>
            <a:fld id="{F3469444-D02B-D446-9CF8-19DEDDE073D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880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C8C1C2-51A1-A2E4-4B00-C86E68C6A8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87961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b="1" dirty="0"/>
              <a:t>filter() returns items that are True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Often used with a lambda</a:t>
            </a:r>
          </a:p>
          <a:p>
            <a:r>
              <a:rPr lang="en-GB" b="1" dirty="0"/>
              <a:t>List comprehensions can replace filter() and map()</a:t>
            </a:r>
          </a:p>
          <a:p>
            <a:r>
              <a:rPr lang="en-GB" b="1" dirty="0"/>
              <a:t>Generators yield values as needed and can replace comprehensions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And are more memory efficient</a:t>
            </a:r>
          </a:p>
          <a:p>
            <a:r>
              <a:rPr lang="en-GB" b="1" dirty="0"/>
              <a:t>Copying collections isn’t always simple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Sometimes a deep copy is required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9F0904-BEEF-03C8-1769-70403FA6721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6285367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Generator objects and next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0" lvl="2" indent="0">
              <a:buNone/>
            </a:pPr>
            <a:r>
              <a:rPr lang="en-GB" b="1" dirty="0"/>
              <a:t>A generator function returns a generator object.</a:t>
            </a:r>
          </a:p>
          <a:p>
            <a:pPr marL="285750" lvl="2" indent="-285750"/>
            <a:r>
              <a:rPr lang="en-GB" dirty="0"/>
              <a:t>Can be used when a 'for' loop is not appropriate:</a:t>
            </a:r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r>
              <a:rPr lang="en-GB" dirty="0"/>
              <a:t>The next() built-in gets the next item from a generator:</a:t>
            </a:r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r>
              <a:rPr lang="en-GB" dirty="0"/>
              <a:t>A loop does not have to be used:</a:t>
            </a:r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endParaRPr lang="en-GB" dirty="0"/>
          </a:p>
        </p:txBody>
      </p:sp>
      <p:sp>
        <p:nvSpPr>
          <p:cNvPr id="10249" name="Text Box 4"/>
          <p:cNvSpPr txBox="1">
            <a:spLocks noChangeArrowheads="1"/>
          </p:cNvSpPr>
          <p:nvPr/>
        </p:nvSpPr>
        <p:spPr bwMode="auto">
          <a:xfrm>
            <a:off x="859882" y="2381155"/>
            <a:ext cx="4118518" cy="376238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gen =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get_dir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('C:/QA/Python')</a:t>
            </a:r>
          </a:p>
        </p:txBody>
      </p:sp>
      <p:sp>
        <p:nvSpPr>
          <p:cNvPr id="10245" name="Text Box 6"/>
          <p:cNvSpPr txBox="1">
            <a:spLocks noChangeArrowheads="1"/>
          </p:cNvSpPr>
          <p:nvPr/>
        </p:nvSpPr>
        <p:spPr bwMode="auto">
          <a:xfrm>
            <a:off x="821713" y="3307055"/>
            <a:ext cx="4156688" cy="1754326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while True: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name = 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next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(gen, False)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if name: 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print(name) 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else: 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break</a:t>
            </a:r>
          </a:p>
        </p:txBody>
      </p:sp>
      <p:sp>
        <p:nvSpPr>
          <p:cNvPr id="10247" name="Text Box 10"/>
          <p:cNvSpPr txBox="1">
            <a:spLocks noChangeArrowheads="1"/>
          </p:cNvSpPr>
          <p:nvPr/>
        </p:nvSpPr>
        <p:spPr bwMode="auto">
          <a:xfrm>
            <a:off x="4978400" y="4415050"/>
            <a:ext cx="3223959" cy="64633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C:/QA/Python\Appendicies</a:t>
            </a:r>
          </a:p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C:/QA/Python\bak</a:t>
            </a:r>
          </a:p>
        </p:txBody>
      </p:sp>
      <p:sp>
        <p:nvSpPr>
          <p:cNvPr id="10248" name="Text Box 4"/>
          <p:cNvSpPr txBox="1">
            <a:spLocks noChangeArrowheads="1"/>
          </p:cNvSpPr>
          <p:nvPr/>
        </p:nvSpPr>
        <p:spPr bwMode="auto">
          <a:xfrm>
            <a:off x="821712" y="5421479"/>
            <a:ext cx="4156688" cy="120015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gen =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get_dir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('C:/QA/Python')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dir1 = next(gen, False)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dir2 = next(gen, False)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dir3 = next(gen, False)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16191A-BF77-5445-F47B-94FBCB97A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33799F-E7C4-6DA0-FC0C-866468299418}"/>
              </a:ext>
            </a:extLst>
          </p:cNvPr>
          <p:cNvSpPr txBox="1"/>
          <p:nvPr/>
        </p:nvSpPr>
        <p:spPr>
          <a:xfrm>
            <a:off x="5958000" y="2261753"/>
            <a:ext cx="4118518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Returns a Generator object. Using the </a:t>
            </a:r>
            <a:r>
              <a:rPr lang="en-GB" dirty="0" err="1"/>
              <a:t>get_dir</a:t>
            </a:r>
            <a:r>
              <a:rPr lang="en-GB" dirty="0"/>
              <a:t> function from an earlier slide</a:t>
            </a:r>
          </a:p>
        </p:txBody>
      </p:sp>
      <p:sp>
        <p:nvSpPr>
          <p:cNvPr id="4" name="Line 11">
            <a:extLst>
              <a:ext uri="{FF2B5EF4-FFF2-40B4-BE49-F238E27FC236}">
                <a16:creationId xmlns:a16="http://schemas.microsoft.com/office/drawing/2014/main" id="{D59EB5E1-D128-ADA3-3669-F4F8909C84C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21529" y="2575560"/>
            <a:ext cx="1336470" cy="9359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EE517FB-58F7-1AEC-D40F-A1B23865EC80}"/>
              </a:ext>
            </a:extLst>
          </p:cNvPr>
          <p:cNvSpPr/>
          <p:nvPr/>
        </p:nvSpPr>
        <p:spPr>
          <a:xfrm>
            <a:off x="1682338" y="2434590"/>
            <a:ext cx="2939192" cy="272579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6272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Co-routines and send() method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sz="quarter" idx="4"/>
          </p:nvPr>
        </p:nvSpPr>
        <p:spPr>
          <a:xfrm>
            <a:off x="443922" y="1282220"/>
            <a:ext cx="3138019" cy="4799603"/>
          </a:xfrm>
        </p:spPr>
        <p:txBody>
          <a:bodyPr/>
          <a:lstStyle/>
          <a:p>
            <a:pPr marL="0" indent="0">
              <a:buNone/>
            </a:pPr>
            <a:r>
              <a:rPr lang="en-GB" b="1" dirty="0">
                <a:solidFill>
                  <a:schemeClr val="tx1"/>
                </a:solidFill>
              </a:rPr>
              <a:t>Data can be returned to the generator using </a:t>
            </a:r>
            <a:r>
              <a:rPr lang="en-GB" b="1" dirty="0">
                <a:solidFill>
                  <a:schemeClr val="tx1"/>
                </a:solidFill>
                <a:latin typeface="Courier New" panose="02070309020205020404" pitchFamily="49" charset="0"/>
              </a:rPr>
              <a:t>send:</a:t>
            </a:r>
          </a:p>
          <a:p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1268" name="TextBox 3"/>
          <p:cNvSpPr txBox="1">
            <a:spLocks noChangeArrowheads="1"/>
          </p:cNvSpPr>
          <p:nvPr/>
        </p:nvSpPr>
        <p:spPr bwMode="auto">
          <a:xfrm>
            <a:off x="3637252" y="1282220"/>
            <a:ext cx="4728167" cy="538609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import glob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import </a:t>
            </a:r>
            <a:r>
              <a:rPr lang="en-GB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os</a:t>
            </a:r>
            <a:endParaRPr lang="en-GB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import </a:t>
            </a:r>
            <a:r>
              <a:rPr lang="en-GB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os.path</a:t>
            </a:r>
            <a:endParaRPr lang="en-GB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spcBef>
                <a:spcPct val="0"/>
              </a:spcBef>
            </a:pPr>
            <a:endParaRPr lang="en-GB" sz="8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def </a:t>
            </a:r>
            <a:r>
              <a:rPr lang="en-GB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get_dir</a:t>
            </a: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(path):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while True: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pattern = </a:t>
            </a:r>
            <a:r>
              <a:rPr lang="en-GB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os.path.join</a:t>
            </a: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(path,'*')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path = None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for file in </a:t>
            </a:r>
            <a:r>
              <a:rPr lang="en-GB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glob.iglob</a:t>
            </a: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(pattern):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    if </a:t>
            </a:r>
            <a:r>
              <a:rPr lang="en-GB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os.path.isdir</a:t>
            </a: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(file):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600" b="1" dirty="0">
                <a:solidFill>
                  <a:schemeClr val="accent1"/>
                </a:solidFill>
                <a:latin typeface="Consolas" panose="020B0609020204030204" pitchFamily="49" charset="0"/>
              </a:rPr>
              <a:t>path</a:t>
            </a:r>
            <a:r>
              <a:rPr lang="en-GB" sz="1600" b="1" dirty="0">
                <a:solidFill>
                  <a:schemeClr val="bg1"/>
                </a:solidFill>
                <a:latin typeface="Consolas" panose="020B0609020204030204" pitchFamily="49" charset="0"/>
              </a:rPr>
              <a:t> = yield file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        if path: break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if not path: break 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return   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    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gen = </a:t>
            </a:r>
            <a:r>
              <a:rPr lang="en-GB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get_dir</a:t>
            </a: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('C:/QA/Python')</a:t>
            </a:r>
          </a:p>
          <a:p>
            <a:pPr>
              <a:spcBef>
                <a:spcPct val="0"/>
              </a:spcBef>
            </a:pPr>
            <a:endParaRPr lang="en-GB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print(next(gen)) 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print(next(gen))  </a:t>
            </a:r>
          </a:p>
          <a:p>
            <a:pPr>
              <a:spcBef>
                <a:spcPct val="0"/>
              </a:spcBef>
            </a:pPr>
            <a:r>
              <a:rPr lang="en-GB" sz="1600" b="1" dirty="0">
                <a:solidFill>
                  <a:schemeClr val="bg1"/>
                </a:solidFill>
                <a:latin typeface="Consolas" panose="020B0609020204030204" pitchFamily="49" charset="0"/>
              </a:rPr>
              <a:t>print(</a:t>
            </a:r>
            <a:r>
              <a:rPr lang="en-GB" sz="16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gen.send</a:t>
            </a:r>
            <a:r>
              <a:rPr lang="en-GB" sz="1600" b="1" dirty="0">
                <a:solidFill>
                  <a:schemeClr val="accent1"/>
                </a:solidFill>
                <a:latin typeface="Consolas" panose="020B0609020204030204" pitchFamily="49" charset="0"/>
              </a:rPr>
              <a:t>('C:/</a:t>
            </a:r>
            <a:r>
              <a:rPr lang="en-GB" sz="16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MinGW</a:t>
            </a:r>
            <a:r>
              <a:rPr lang="en-GB" sz="1600" b="1" dirty="0">
                <a:solidFill>
                  <a:schemeClr val="accent1"/>
                </a:solidFill>
                <a:latin typeface="Consolas" panose="020B0609020204030204" pitchFamily="49" charset="0"/>
              </a:rPr>
              <a:t>')</a:t>
            </a:r>
            <a:r>
              <a:rPr lang="en-GB" sz="16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spcBef>
                <a:spcPct val="0"/>
              </a:spcBef>
            </a:pPr>
            <a:r>
              <a:rPr lang="en-GB" sz="1600" dirty="0">
                <a:solidFill>
                  <a:schemeClr val="bg1"/>
                </a:solidFill>
                <a:latin typeface="Consolas" panose="020B0609020204030204" pitchFamily="49" charset="0"/>
              </a:rPr>
              <a:t>print(next(gen))</a:t>
            </a:r>
          </a:p>
        </p:txBody>
      </p:sp>
      <p:sp>
        <p:nvSpPr>
          <p:cNvPr id="11269" name="TextBox 4"/>
          <p:cNvSpPr txBox="1">
            <a:spLocks noChangeArrowheads="1"/>
          </p:cNvSpPr>
          <p:nvPr/>
        </p:nvSpPr>
        <p:spPr bwMode="auto">
          <a:xfrm>
            <a:off x="8365680" y="5463239"/>
            <a:ext cx="3603872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C:/QA/Python\AdvancedPython</a:t>
            </a:r>
          </a:p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C:/QA/Python\Appendicies</a:t>
            </a:r>
          </a:p>
          <a:p>
            <a:pPr>
              <a:spcBef>
                <a:spcPct val="0"/>
              </a:spcBef>
            </a:pPr>
            <a:r>
              <a:rPr lang="de-DE" sz="1800" dirty="0">
                <a:latin typeface="Consolas" panose="020B0609020204030204" pitchFamily="49" charset="0"/>
              </a:rPr>
              <a:t>C:/MinGW\bin</a:t>
            </a:r>
          </a:p>
          <a:p>
            <a:pPr>
              <a:spcBef>
                <a:spcPct val="0"/>
              </a:spcBef>
            </a:pPr>
            <a:r>
              <a:rPr lang="de-DE" sz="1800" dirty="0">
                <a:latin typeface="Consolas" panose="020B0609020204030204" pitchFamily="49" charset="0"/>
              </a:rPr>
              <a:t>C:/MinGW\dist</a:t>
            </a:r>
            <a:endParaRPr lang="en-GB" sz="1800" dirty="0"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B41C14-C12B-0B96-21AF-C3295C9D5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D7806-B612-1532-A503-E94A1D45AE5B}"/>
              </a:ext>
            </a:extLst>
          </p:cNvPr>
          <p:cNvSpPr txBox="1"/>
          <p:nvPr/>
        </p:nvSpPr>
        <p:spPr>
          <a:xfrm>
            <a:off x="443661" y="5535224"/>
            <a:ext cx="2919260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Both next() and </a:t>
            </a:r>
            <a:r>
              <a:rPr lang="en-GB" dirty="0" err="1"/>
              <a:t>gen.send</a:t>
            </a:r>
            <a:r>
              <a:rPr lang="en-GB" dirty="0"/>
              <a:t>() get the next yielded value</a:t>
            </a:r>
          </a:p>
        </p:txBody>
      </p:sp>
      <p:sp>
        <p:nvSpPr>
          <p:cNvPr id="4" name="Line 11">
            <a:extLst>
              <a:ext uri="{FF2B5EF4-FFF2-40B4-BE49-F238E27FC236}">
                <a16:creationId xmlns:a16="http://schemas.microsoft.com/office/drawing/2014/main" id="{6DBCAD22-4C0C-5689-67FC-A79D282EFF3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62921" y="5852160"/>
            <a:ext cx="864207" cy="6229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ED7434B-0EAA-B88A-2C2A-E829AABAA63F}"/>
              </a:ext>
            </a:extLst>
          </p:cNvPr>
          <p:cNvSpPr/>
          <p:nvPr/>
        </p:nvSpPr>
        <p:spPr>
          <a:xfrm>
            <a:off x="4282439" y="5588564"/>
            <a:ext cx="2453641" cy="995116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057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Generator delegation (Python 3.3)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sz="1800" b="1" dirty="0">
                <a:solidFill>
                  <a:schemeClr val="tx1"/>
                </a:solidFill>
              </a:rPr>
              <a:t>Generator delegation allows a large and complex generator to be decomposed into sub-generators.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</a:rPr>
              <a:t>In the same way as a large and complex function might be split into smaller components.</a:t>
            </a:r>
          </a:p>
          <a:p>
            <a:r>
              <a:rPr lang="en-GB" sz="1800" b="1" dirty="0">
                <a:solidFill>
                  <a:schemeClr val="tx1"/>
                </a:solidFill>
              </a:rPr>
              <a:t>Simplistically: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</a:rPr>
              <a:t>yield from </a:t>
            </a:r>
            <a:r>
              <a:rPr lang="en-GB" sz="1800" dirty="0" err="1">
                <a:solidFill>
                  <a:schemeClr val="tx1"/>
                </a:solidFill>
              </a:rPr>
              <a:t>iterable</a:t>
            </a:r>
            <a:r>
              <a:rPr lang="en-GB" sz="18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</a:rPr>
              <a:t>Can be written as:</a:t>
            </a:r>
          </a:p>
          <a:p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C2100-826F-5EAC-8A69-31DC918D6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842521" y="3876404"/>
            <a:ext cx="4805925" cy="707886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2000" dirty="0">
                <a:solidFill>
                  <a:schemeClr val="bg1"/>
                </a:solidFill>
                <a:latin typeface="Consolas" panose="020B0609020204030204" pitchFamily="49" charset="0"/>
              </a:rPr>
              <a:t>for file in </a:t>
            </a:r>
            <a:r>
              <a:rPr lang="en-GB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glob.iglob</a:t>
            </a:r>
            <a:r>
              <a:rPr lang="en-GB" sz="2000" dirty="0">
                <a:solidFill>
                  <a:schemeClr val="bg1"/>
                </a:solidFill>
                <a:latin typeface="Consolas" panose="020B0609020204030204" pitchFamily="49" charset="0"/>
              </a:rPr>
              <a:t>(pattern):</a:t>
            </a:r>
          </a:p>
          <a:p>
            <a:pPr>
              <a:spcBef>
                <a:spcPct val="0"/>
              </a:spcBef>
            </a:pPr>
            <a:r>
              <a:rPr lang="en-GB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    yield</a:t>
            </a:r>
            <a:r>
              <a:rPr lang="en-GB" sz="2000" dirty="0">
                <a:solidFill>
                  <a:schemeClr val="bg1"/>
                </a:solidFill>
                <a:latin typeface="Consolas" panose="020B0609020204030204" pitchFamily="49" charset="0"/>
              </a:rPr>
              <a:t> file</a:t>
            </a: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842522" y="5498575"/>
            <a:ext cx="4805924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yield</a:t>
            </a:r>
            <a:r>
              <a:rPr lang="en-GB" sz="20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from</a:t>
            </a:r>
            <a:r>
              <a:rPr lang="en-GB" sz="20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glob.iglob</a:t>
            </a:r>
            <a:r>
              <a:rPr lang="en-GB" sz="2000" dirty="0">
                <a:solidFill>
                  <a:schemeClr val="bg1"/>
                </a:solidFill>
                <a:latin typeface="Consolas" panose="020B0609020204030204" pitchFamily="49" charset="0"/>
              </a:rPr>
              <a:t>(pattern)</a:t>
            </a:r>
          </a:p>
        </p:txBody>
      </p:sp>
    </p:spTree>
    <p:extLst>
      <p:ext uri="{BB962C8B-B14F-4D97-AF65-F5344CB8AC3E}">
        <p14:creationId xmlns:p14="http://schemas.microsoft.com/office/powerpoint/2010/main" val="2222872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By the end of this chapter, learners will be able to: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Us the filter function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Create and use List, set and dictionary comprehensions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Understand what lazy lists 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Use generators to create lazy lists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Understand the difference between reference, shallow and deep copying when applied to collections (and other complex types)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9398B7-4950-A89E-51AC-B3F048E1B8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573821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Advanced functions - filter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b="1" dirty="0">
                <a:solidFill>
                  <a:schemeClr val="tx1"/>
                </a:solidFill>
              </a:rPr>
              <a:t>Syntax: </a:t>
            </a:r>
          </a:p>
          <a:p>
            <a:endParaRPr lang="en-GB" sz="1800" dirty="0">
              <a:solidFill>
                <a:schemeClr val="tx1"/>
              </a:solidFill>
            </a:endParaRPr>
          </a:p>
          <a:p>
            <a:r>
              <a:rPr lang="en-GB" sz="1800" dirty="0">
                <a:solidFill>
                  <a:schemeClr val="tx1"/>
                </a:solidFill>
              </a:rPr>
              <a:t>Returns an iterator for every item where function returns true.</a:t>
            </a:r>
          </a:p>
          <a:p>
            <a:r>
              <a:rPr lang="en-GB" sz="1800" dirty="0">
                <a:solidFill>
                  <a:schemeClr val="tx1"/>
                </a:solidFill>
              </a:rPr>
              <a:t>The function could be named, or a lambda.</a:t>
            </a:r>
          </a:p>
          <a:p>
            <a:r>
              <a:rPr lang="en-GB" sz="1800" dirty="0">
                <a:solidFill>
                  <a:schemeClr val="tx1"/>
                </a:solidFill>
              </a:rPr>
              <a:t>The iterator can be used in a loop.</a:t>
            </a:r>
          </a:p>
          <a:p>
            <a:endParaRPr lang="en-GB" sz="1800" dirty="0">
              <a:solidFill>
                <a:schemeClr val="tx1"/>
              </a:solidFill>
            </a:endParaRPr>
          </a:p>
          <a:p>
            <a:endParaRPr lang="en-GB" sz="1800" dirty="0">
              <a:solidFill>
                <a:schemeClr val="tx1"/>
              </a:solidFill>
            </a:endParaRPr>
          </a:p>
          <a:p>
            <a:endParaRPr lang="en-GB" sz="1800" dirty="0">
              <a:solidFill>
                <a:schemeClr val="tx1"/>
              </a:solidFill>
            </a:endParaRPr>
          </a:p>
          <a:p>
            <a:endParaRPr lang="en-GB" sz="1800" dirty="0">
              <a:solidFill>
                <a:schemeClr val="tx1"/>
              </a:solidFill>
            </a:endParaRPr>
          </a:p>
          <a:p>
            <a:endParaRPr lang="en-GB" sz="1800" dirty="0">
              <a:solidFill>
                <a:schemeClr val="tx1"/>
              </a:solidFill>
            </a:endParaRPr>
          </a:p>
          <a:p>
            <a:r>
              <a:rPr lang="en-GB" sz="1800" dirty="0">
                <a:solidFill>
                  <a:schemeClr val="tx1"/>
                </a:solidFill>
              </a:rPr>
              <a:t>Or we can construct a list.</a:t>
            </a: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5125" name="Text Box 6"/>
          <p:cNvSpPr txBox="1">
            <a:spLocks noChangeArrowheads="1"/>
          </p:cNvSpPr>
          <p:nvPr/>
        </p:nvSpPr>
        <p:spPr bwMode="auto">
          <a:xfrm>
            <a:off x="788005" y="3545087"/>
            <a:ext cx="7529625" cy="1600438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import glob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import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os</a:t>
            </a:r>
            <a:endParaRPr lang="en-GB" sz="18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spcBef>
                <a:spcPct val="0"/>
              </a:spcBef>
            </a:pPr>
            <a:endParaRPr lang="en-GB" sz="8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pattern = 'C:/QA/Python/*'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for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fname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in (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filter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os.path.isdir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, </a:t>
            </a:r>
            <a:r>
              <a:rPr lang="en-GB" sz="18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glob.iglob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(pattern)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)):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print(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fname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126" name="Text Box 10"/>
          <p:cNvSpPr txBox="1">
            <a:spLocks noChangeArrowheads="1"/>
          </p:cNvSpPr>
          <p:nvPr/>
        </p:nvSpPr>
        <p:spPr bwMode="auto">
          <a:xfrm>
            <a:off x="1459335" y="1714850"/>
            <a:ext cx="5462325" cy="376238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filter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os.path.isdir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, </a:t>
            </a:r>
            <a:r>
              <a:rPr lang="en-GB" sz="18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glob.iglob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(pattern)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)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D73C7-C9C2-C28F-724E-ADD176BBF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69444-D02B-D446-9CF8-19DEDDE073D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id="{39E44919-3FCC-122A-85EA-F1B02A869B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405" y="5926135"/>
            <a:ext cx="7529625" cy="376238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dirs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= list(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filter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os.path.isdir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, </a:t>
            </a:r>
            <a:r>
              <a:rPr lang="en-GB" sz="18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glob.iglob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(pattern)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))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73C868-81C0-22DB-7EF7-5CF9C0BBB218}"/>
              </a:ext>
            </a:extLst>
          </p:cNvPr>
          <p:cNvSpPr txBox="1"/>
          <p:nvPr/>
        </p:nvSpPr>
        <p:spPr>
          <a:xfrm>
            <a:off x="8950606" y="4777869"/>
            <a:ext cx="279689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Print a list of directories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589BE5-67E1-12BF-0772-7604C2A4B79F}"/>
              </a:ext>
            </a:extLst>
          </p:cNvPr>
          <p:cNvSpPr txBox="1"/>
          <p:nvPr/>
        </p:nvSpPr>
        <p:spPr>
          <a:xfrm>
            <a:off x="8966513" y="5915415"/>
            <a:ext cx="2796895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Get a list of directories</a:t>
            </a: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29A0C455-A851-AA1B-33AB-A8593B4907F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33699" y="4964110"/>
            <a:ext cx="6026863" cy="4129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C1A0111-8589-59BC-4C14-8149E901BFE7}"/>
              </a:ext>
            </a:extLst>
          </p:cNvPr>
          <p:cNvSpPr/>
          <p:nvPr/>
        </p:nvSpPr>
        <p:spPr>
          <a:xfrm>
            <a:off x="1892091" y="5969000"/>
            <a:ext cx="6131769" cy="299064"/>
          </a:xfrm>
          <a:prstGeom prst="round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Line 11">
            <a:extLst>
              <a:ext uri="{FF2B5EF4-FFF2-40B4-BE49-F238E27FC236}">
                <a16:creationId xmlns:a16="http://schemas.microsoft.com/office/drawing/2014/main" id="{D6D232A0-85D1-D75B-5362-D4978E7937B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069580" y="6120066"/>
            <a:ext cx="881026" cy="14034"/>
          </a:xfrm>
          <a:prstGeom prst="line">
            <a:avLst/>
          </a:prstGeom>
          <a:noFill/>
          <a:ln w="19050">
            <a:solidFill>
              <a:srgbClr val="FF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DBD8E2A-31AB-2D6C-773B-97236FD9C3FB}"/>
              </a:ext>
            </a:extLst>
          </p:cNvPr>
          <p:cNvSpPr/>
          <p:nvPr/>
        </p:nvSpPr>
        <p:spPr>
          <a:xfrm>
            <a:off x="1294887" y="4828091"/>
            <a:ext cx="1600713" cy="279264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241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List comprehensions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GB" sz="1800" b="1" dirty="0">
                <a:solidFill>
                  <a:schemeClr val="tx1"/>
                </a:solidFill>
              </a:rPr>
              <a:t>A list comprehension returns a list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GB" b="1" i="1" dirty="0">
                <a:solidFill>
                  <a:schemeClr val="tx1"/>
                </a:solidFill>
              </a:rPr>
              <a:t>Pythonic</a:t>
            </a:r>
            <a:r>
              <a:rPr lang="en-GB" b="1" dirty="0">
                <a:solidFill>
                  <a:schemeClr val="tx1"/>
                </a:solidFill>
              </a:rPr>
              <a:t> replacement of the built-in </a:t>
            </a:r>
            <a:r>
              <a:rPr lang="en-GB" b="1" dirty="0">
                <a:solidFill>
                  <a:schemeClr val="tx1"/>
                </a:solidFill>
                <a:latin typeface="Courier New" panose="02070309020205020404" pitchFamily="49" charset="0"/>
              </a:rPr>
              <a:t>filter()</a:t>
            </a:r>
            <a:r>
              <a:rPr lang="en-GB" b="1" dirty="0">
                <a:solidFill>
                  <a:schemeClr val="tx1"/>
                </a:solidFill>
              </a:rPr>
              <a:t> function</a:t>
            </a:r>
          </a:p>
          <a:p>
            <a:pPr>
              <a:spcBef>
                <a:spcPts val="600"/>
              </a:spcBef>
            </a:pPr>
            <a:r>
              <a:rPr lang="en-GB" sz="1800" dirty="0">
                <a:solidFill>
                  <a:schemeClr val="tx1"/>
                </a:solidFill>
              </a:rPr>
              <a:t>It consists of 3 components:</a:t>
            </a:r>
          </a:p>
          <a:p>
            <a:pPr marL="742950" lvl="2" indent="-285750">
              <a:spcBef>
                <a:spcPts val="600"/>
              </a:spcBef>
            </a:pPr>
            <a:r>
              <a:rPr lang="en-GB" dirty="0"/>
              <a:t>An </a:t>
            </a:r>
            <a:r>
              <a:rPr lang="en-GB" b="1" dirty="0">
                <a:solidFill>
                  <a:schemeClr val="accent1"/>
                </a:solidFill>
              </a:rPr>
              <a:t>expression</a:t>
            </a:r>
            <a:r>
              <a:rPr lang="en-GB" dirty="0"/>
              <a:t> which identifies a list item.</a:t>
            </a:r>
          </a:p>
          <a:p>
            <a:pPr marL="742950" lvl="2" indent="-285750">
              <a:spcBef>
                <a:spcPts val="600"/>
              </a:spcBef>
            </a:pPr>
            <a:r>
              <a:rPr lang="en-GB" dirty="0"/>
              <a:t>A </a:t>
            </a:r>
            <a:r>
              <a:rPr lang="en-GB" b="1" dirty="0">
                <a:solidFill>
                  <a:schemeClr val="accent2"/>
                </a:solidFill>
              </a:rPr>
              <a:t>loop</a:t>
            </a:r>
            <a:r>
              <a:rPr lang="en-GB" dirty="0"/>
              <a:t> - typically a </a:t>
            </a:r>
            <a:r>
              <a:rPr lang="en-GB" dirty="0">
                <a:latin typeface="Courier New" panose="02070309020205020404" pitchFamily="49" charset="0"/>
              </a:rPr>
              <a:t>for</a:t>
            </a:r>
            <a:r>
              <a:rPr lang="en-GB" dirty="0"/>
              <a:t> loop.</a:t>
            </a:r>
          </a:p>
          <a:p>
            <a:pPr marL="742950" lvl="2" indent="-285750">
              <a:spcBef>
                <a:spcPts val="600"/>
              </a:spcBef>
            </a:pPr>
            <a:r>
              <a:rPr lang="en-GB" dirty="0"/>
              <a:t>An optional </a:t>
            </a:r>
            <a:r>
              <a:rPr lang="en-GB" b="1" dirty="0">
                <a:solidFill>
                  <a:schemeClr val="accent3"/>
                </a:solidFill>
              </a:rPr>
              <a:t>condition</a:t>
            </a:r>
            <a:r>
              <a:rPr lang="en-GB" dirty="0"/>
              <a:t> to filter items.</a:t>
            </a:r>
          </a:p>
          <a:p>
            <a:pPr marL="742950" lvl="2" indent="-285750">
              <a:spcBef>
                <a:spcPts val="600"/>
              </a:spcBef>
            </a:pPr>
            <a:r>
              <a:rPr lang="en-GB" dirty="0"/>
              <a:t>Example, get a list of file size:</a:t>
            </a:r>
          </a:p>
          <a:p>
            <a:pPr lvl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88900" lvl="1" indent="0">
              <a:spcBef>
                <a:spcPts val="600"/>
              </a:spcBef>
              <a:buNone/>
            </a:pPr>
            <a:endParaRPr lang="en-GB" b="1" dirty="0"/>
          </a:p>
          <a:p>
            <a:pPr marL="742950" lvl="2" indent="-285750">
              <a:spcBef>
                <a:spcPts val="600"/>
              </a:spcBef>
            </a:pPr>
            <a:r>
              <a:rPr lang="en-GB" dirty="0"/>
              <a:t>Example, get a list of directories:</a:t>
            </a:r>
          </a:p>
          <a:p>
            <a:pPr lvl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800" dirty="0"/>
          </a:p>
          <a:p>
            <a:pPr lvl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C89935-A1B2-0373-9FBE-F6C558045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>
                <a:latin typeface="+mn-lt"/>
              </a:rPr>
              <a:pPr/>
              <a:t>4</a:t>
            </a:fld>
            <a:endParaRPr lang="en-GB" dirty="0">
              <a:latin typeface="+mn-lt"/>
            </a:endParaRPr>
          </a:p>
        </p:txBody>
      </p:sp>
      <p:sp>
        <p:nvSpPr>
          <p:cNvPr id="6148" name="Text Box 4"/>
          <p:cNvSpPr txBox="1">
            <a:spLocks noChangeArrowheads="1"/>
          </p:cNvSpPr>
          <p:nvPr/>
        </p:nvSpPr>
        <p:spPr bwMode="auto">
          <a:xfrm>
            <a:off x="1259681" y="3677305"/>
            <a:ext cx="8382159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pattern = 'C:/QA/Python/*'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sizes = [</a:t>
            </a:r>
            <a:r>
              <a:rPr lang="en-GB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os.path.getsize</a:t>
            </a:r>
            <a:r>
              <a:rPr lang="en-GB" sz="18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GB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fname</a:t>
            </a:r>
            <a:r>
              <a:rPr lang="en-GB" sz="18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  <a:r>
              <a:rPr lang="en-GB" sz="1800" dirty="0">
                <a:solidFill>
                  <a:schemeClr val="accent2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for 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fname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 in 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glob.iglob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(pattern)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6149" name="Text Box 5"/>
          <p:cNvSpPr txBox="1">
            <a:spLocks noChangeArrowheads="1"/>
          </p:cNvSpPr>
          <p:nvPr/>
        </p:nvSpPr>
        <p:spPr bwMode="auto">
          <a:xfrm>
            <a:off x="1259681" y="4992312"/>
            <a:ext cx="7762399" cy="36933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dirs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= [</a:t>
            </a:r>
            <a:r>
              <a:rPr lang="en-US" sz="15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fname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chemeClr val="accent2"/>
                </a:solidFill>
                <a:latin typeface="Consolas" panose="020B0609020204030204" pitchFamily="49" charset="0"/>
              </a:rPr>
              <a:t>for </a:t>
            </a:r>
            <a:r>
              <a:rPr lang="en-US" sz="15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fname</a:t>
            </a:r>
            <a:r>
              <a:rPr lang="en-US" sz="1500" b="1" dirty="0">
                <a:solidFill>
                  <a:schemeClr val="accent2"/>
                </a:solidFill>
                <a:latin typeface="Consolas" panose="020B0609020204030204" pitchFamily="49" charset="0"/>
              </a:rPr>
              <a:t> in </a:t>
            </a:r>
            <a:r>
              <a:rPr lang="en-US" sz="15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glob.iglob</a:t>
            </a:r>
            <a:r>
              <a:rPr lang="en-US" sz="1500" b="1" dirty="0">
                <a:solidFill>
                  <a:schemeClr val="accent2"/>
                </a:solidFill>
                <a:latin typeface="Consolas" panose="020B0609020204030204" pitchFamily="49" charset="0"/>
              </a:rPr>
              <a:t>(pattern)</a:t>
            </a:r>
            <a:r>
              <a:rPr lang="en-US" sz="15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chemeClr val="accent3"/>
                </a:solidFill>
                <a:latin typeface="Consolas" panose="020B0609020204030204" pitchFamily="49" charset="0"/>
              </a:rPr>
              <a:t>if </a:t>
            </a:r>
            <a:r>
              <a:rPr lang="en-US" sz="15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os.path.isdir</a:t>
            </a:r>
            <a:r>
              <a:rPr lang="en-US" sz="1500" b="1" dirty="0">
                <a:solidFill>
                  <a:schemeClr val="accent3"/>
                </a:solidFill>
                <a:latin typeface="Consolas" panose="020B0609020204030204" pitchFamily="49" charset="0"/>
              </a:rPr>
              <a:t>(</a:t>
            </a:r>
            <a:r>
              <a:rPr lang="en-US" sz="15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fname</a:t>
            </a:r>
            <a:r>
              <a:rPr lang="en-US" sz="1500" b="1" dirty="0">
                <a:solidFill>
                  <a:schemeClr val="accent3"/>
                </a:solidFill>
                <a:latin typeface="Consolas" panose="020B0609020204030204" pitchFamily="49" charset="0"/>
              </a:rPr>
              <a:t>)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  <a:endParaRPr lang="en-GB" sz="15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91C3D16C-793E-0FF1-4ACF-0534D7763C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9681" y="5519588"/>
            <a:ext cx="3728879" cy="1061829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dirs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= []</a:t>
            </a:r>
          </a:p>
          <a:p>
            <a:pPr>
              <a:spcBef>
                <a:spcPct val="0"/>
              </a:spcBef>
            </a:pPr>
            <a:r>
              <a:rPr lang="en-US" sz="1500" b="1" dirty="0">
                <a:solidFill>
                  <a:schemeClr val="accent2"/>
                </a:solidFill>
                <a:latin typeface="Consolas" panose="020B0609020204030204" pitchFamily="49" charset="0"/>
              </a:rPr>
              <a:t>for </a:t>
            </a:r>
            <a:r>
              <a:rPr lang="en-US" sz="15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fname</a:t>
            </a:r>
            <a:r>
              <a:rPr lang="en-US" sz="1500" b="1" dirty="0">
                <a:solidFill>
                  <a:schemeClr val="accent2"/>
                </a:solidFill>
                <a:latin typeface="Consolas" panose="020B0609020204030204" pitchFamily="49" charset="0"/>
              </a:rPr>
              <a:t> in </a:t>
            </a:r>
            <a:r>
              <a:rPr lang="en-US" sz="15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glob.iglob</a:t>
            </a:r>
            <a:r>
              <a:rPr lang="en-US" sz="1500" b="1" dirty="0">
                <a:solidFill>
                  <a:schemeClr val="accent2"/>
                </a:solidFill>
                <a:latin typeface="Consolas" panose="020B0609020204030204" pitchFamily="49" charset="0"/>
              </a:rPr>
              <a:t>(pattern)</a:t>
            </a:r>
            <a:r>
              <a:rPr lang="en-US" sz="1500" b="1" dirty="0">
                <a:solidFill>
                  <a:schemeClr val="bg1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spcBef>
                <a:spcPct val="0"/>
              </a:spcBef>
            </a:pPr>
            <a:r>
              <a:rPr lang="en-US" sz="1500" b="1" dirty="0">
                <a:solidFill>
                  <a:schemeClr val="accent1"/>
                </a:solidFill>
                <a:latin typeface="Consolas" panose="020B0609020204030204" pitchFamily="49" charset="0"/>
              </a:rPr>
              <a:t>    </a:t>
            </a:r>
            <a:r>
              <a:rPr lang="en-US" sz="1500" b="1" dirty="0">
                <a:solidFill>
                  <a:schemeClr val="accent3"/>
                </a:solidFill>
                <a:latin typeface="Consolas" panose="020B0609020204030204" pitchFamily="49" charset="0"/>
              </a:rPr>
              <a:t>if </a:t>
            </a:r>
            <a:r>
              <a:rPr lang="en-US" sz="15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os.path.isdir</a:t>
            </a:r>
            <a:r>
              <a:rPr lang="en-US" sz="1500" b="1" dirty="0">
                <a:solidFill>
                  <a:schemeClr val="accent3"/>
                </a:solidFill>
                <a:latin typeface="Consolas" panose="020B0609020204030204" pitchFamily="49" charset="0"/>
              </a:rPr>
              <a:t>(</a:t>
            </a:r>
            <a:r>
              <a:rPr lang="en-US" sz="15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fname</a:t>
            </a:r>
            <a:r>
              <a:rPr lang="en-US" sz="1500" b="1" dirty="0">
                <a:solidFill>
                  <a:schemeClr val="accent3"/>
                </a:solidFill>
                <a:latin typeface="Consolas" panose="020B0609020204030204" pitchFamily="49" charset="0"/>
              </a:rPr>
              <a:t>)</a:t>
            </a:r>
            <a:r>
              <a:rPr lang="en-US" sz="1500" b="1" dirty="0">
                <a:solidFill>
                  <a:schemeClr val="bg1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spcBef>
                <a:spcPct val="0"/>
              </a:spcBef>
            </a:pPr>
            <a:r>
              <a:rPr lang="en-US" sz="15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lang="en-US" sz="15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dirs.append</a:t>
            </a:r>
            <a:r>
              <a:rPr lang="en-US" sz="15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chemeClr val="accent1"/>
                </a:solidFill>
                <a:latin typeface="Consolas" panose="020B0609020204030204" pitchFamily="49" charset="0"/>
              </a:rPr>
              <a:t>fname</a:t>
            </a:r>
            <a:r>
              <a:rPr lang="en-US" sz="15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en-GB" sz="15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168B6D-FEA0-1693-8232-6AB163674672}"/>
              </a:ext>
            </a:extLst>
          </p:cNvPr>
          <p:cNvSpPr txBox="1"/>
          <p:nvPr/>
        </p:nvSpPr>
        <p:spPr>
          <a:xfrm>
            <a:off x="5527041" y="5854959"/>
            <a:ext cx="2448560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Equivalent code using standard syntax</a:t>
            </a:r>
          </a:p>
        </p:txBody>
      </p:sp>
      <p:sp>
        <p:nvSpPr>
          <p:cNvPr id="5" name="Line 11">
            <a:extLst>
              <a:ext uri="{FF2B5EF4-FFF2-40B4-BE49-F238E27FC236}">
                <a16:creationId xmlns:a16="http://schemas.microsoft.com/office/drawing/2014/main" id="{B0571FB2-9A83-4413-13A9-002956668B3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05457" y="6193724"/>
            <a:ext cx="621584" cy="10273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11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Set and dictionary comprehensions</a:t>
            </a:r>
          </a:p>
        </p:txBody>
      </p:sp>
      <p:sp>
        <p:nvSpPr>
          <p:cNvPr id="7171" name="Rectangle 6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>
                <a:solidFill>
                  <a:schemeClr val="tx1"/>
                </a:solidFill>
              </a:rPr>
              <a:t>Python 3 allows comprehensions on sets…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b="1" dirty="0">
                <a:solidFill>
                  <a:schemeClr val="tx1"/>
                </a:solidFill>
              </a:rPr>
              <a:t>..and lists (of tuples):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b="1" dirty="0">
                <a:solidFill>
                  <a:schemeClr val="tx1"/>
                </a:solidFill>
              </a:rPr>
              <a:t>… and dictionaries:</a:t>
            </a: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7173" name="Text Box 7"/>
          <p:cNvSpPr txBox="1">
            <a:spLocks noChangeArrowheads="1"/>
          </p:cNvSpPr>
          <p:nvPr/>
        </p:nvSpPr>
        <p:spPr bwMode="auto">
          <a:xfrm>
            <a:off x="813315" y="2065170"/>
            <a:ext cx="5831326" cy="769441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myset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= {'booboo', 'yogi', 'care', '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fozzie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'}</a:t>
            </a:r>
          </a:p>
          <a:p>
            <a:pPr>
              <a:spcBef>
                <a:spcPct val="0"/>
              </a:spcBef>
            </a:pPr>
            <a:endParaRPr lang="en-GB" sz="8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results = {</a:t>
            </a:r>
            <a:r>
              <a:rPr lang="en-GB" sz="18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do_ftp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(m) 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for m in 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myset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174" name="Text Box 8"/>
          <p:cNvSpPr txBox="1">
            <a:spLocks noChangeArrowheads="1"/>
          </p:cNvSpPr>
          <p:nvPr/>
        </p:nvSpPr>
        <p:spPr bwMode="auto">
          <a:xfrm>
            <a:off x="6644641" y="2069924"/>
            <a:ext cx="2084225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sz="1800" dirty="0">
                <a:latin typeface="Consolas" panose="020B0609020204030204" pitchFamily="49" charset="0"/>
              </a:rPr>
              <a:t>ftp to '</a:t>
            </a:r>
            <a:r>
              <a:rPr lang="en-US" sz="1800" dirty="0" err="1">
                <a:latin typeface="Consolas" panose="020B0609020204030204" pitchFamily="49" charset="0"/>
              </a:rPr>
              <a:t>fozzie</a:t>
            </a:r>
            <a:r>
              <a:rPr lang="en-US" sz="1800" dirty="0">
                <a:latin typeface="Consolas" panose="020B0609020204030204" pitchFamily="49" charset="0"/>
              </a:rPr>
              <a:t>'</a:t>
            </a:r>
          </a:p>
          <a:p>
            <a:pPr>
              <a:spcBef>
                <a:spcPct val="0"/>
              </a:spcBef>
            </a:pPr>
            <a:r>
              <a:rPr lang="en-US" sz="1800" dirty="0">
                <a:latin typeface="Consolas" panose="020B0609020204030204" pitchFamily="49" charset="0"/>
              </a:rPr>
              <a:t>ftp to 'yogi'</a:t>
            </a:r>
          </a:p>
          <a:p>
            <a:pPr>
              <a:spcBef>
                <a:spcPct val="0"/>
              </a:spcBef>
            </a:pPr>
            <a:r>
              <a:rPr lang="en-US" sz="1800" dirty="0">
                <a:latin typeface="Consolas" panose="020B0609020204030204" pitchFamily="49" charset="0"/>
              </a:rPr>
              <a:t>ftp to 'booboo'</a:t>
            </a:r>
          </a:p>
          <a:p>
            <a:pPr>
              <a:spcBef>
                <a:spcPct val="0"/>
              </a:spcBef>
            </a:pPr>
            <a:r>
              <a:rPr lang="en-US" sz="1800" dirty="0">
                <a:latin typeface="Consolas" panose="020B0609020204030204" pitchFamily="49" charset="0"/>
              </a:rPr>
              <a:t>ftp to 'care'</a:t>
            </a:r>
            <a:endParaRPr lang="en-GB" sz="1800" dirty="0">
              <a:latin typeface="Consolas" panose="020B0609020204030204" pitchFamily="49" charset="0"/>
            </a:endParaRPr>
          </a:p>
        </p:txBody>
      </p:sp>
      <p:sp>
        <p:nvSpPr>
          <p:cNvPr id="7175" name="Text Box 9"/>
          <p:cNvSpPr txBox="1">
            <a:spLocks noChangeArrowheads="1"/>
          </p:cNvSpPr>
          <p:nvPr/>
        </p:nvSpPr>
        <p:spPr bwMode="auto">
          <a:xfrm>
            <a:off x="813314" y="3607605"/>
            <a:ext cx="9722606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pattern = 'C:/*.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py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'</a:t>
            </a:r>
          </a:p>
          <a:p>
            <a:pPr>
              <a:spcBef>
                <a:spcPct val="0"/>
              </a:spcBef>
            </a:pP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tsizes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= [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fname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GB" sz="18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os.path.getsize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fname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))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for 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fname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 in 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glob.iglob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(pattern)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7176" name="Text Box 11"/>
          <p:cNvSpPr txBox="1">
            <a:spLocks noChangeArrowheads="1"/>
          </p:cNvSpPr>
          <p:nvPr/>
        </p:nvSpPr>
        <p:spPr bwMode="auto">
          <a:xfrm>
            <a:off x="3618642" y="4280468"/>
            <a:ext cx="6917278" cy="3385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GB" sz="1600" dirty="0">
                <a:latin typeface="Consolas" panose="020B0609020204030204" pitchFamily="49" charset="0"/>
              </a:rPr>
              <a:t>[('C:/first.py', 90), ('C:/think.py', 0), ('C:/try.py', 21)]</a:t>
            </a:r>
          </a:p>
        </p:txBody>
      </p:sp>
      <p:sp>
        <p:nvSpPr>
          <p:cNvPr id="7179" name="Text Box 14"/>
          <p:cNvSpPr txBox="1">
            <a:spLocks noChangeArrowheads="1"/>
          </p:cNvSpPr>
          <p:nvPr/>
        </p:nvSpPr>
        <p:spPr bwMode="auto">
          <a:xfrm>
            <a:off x="4238207" y="5509853"/>
            <a:ext cx="4225074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GB" sz="1600" dirty="0">
                <a:latin typeface="Consolas" panose="020B0609020204030204" pitchFamily="49" charset="0"/>
              </a:rPr>
              <a:t>{'C:/first.py': 90, 'C:/try.py': 21}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80C25C-8233-369C-5DFC-1EBB54276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6" name="Text Box 9">
            <a:extLst>
              <a:ext uri="{FF2B5EF4-FFF2-40B4-BE49-F238E27FC236}">
                <a16:creationId xmlns:a16="http://schemas.microsoft.com/office/drawing/2014/main" id="{3062D89A-005D-F637-09C7-52D7558CEB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3314" y="5139996"/>
            <a:ext cx="7660126" cy="36933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dsizes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= {</a:t>
            </a:r>
            <a:r>
              <a:rPr lang="en-GB" sz="18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fname:size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for 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fname</a:t>
            </a:r>
            <a:r>
              <a:rPr lang="en-GB" sz="1800" b="1" dirty="0">
                <a:solidFill>
                  <a:schemeClr val="accent2"/>
                </a:solidFill>
                <a:latin typeface="Consolas" panose="020B0609020204030204" pitchFamily="49" charset="0"/>
              </a:rPr>
              <a:t>, size in </a:t>
            </a:r>
            <a:r>
              <a:rPr lang="en-GB" sz="1800" b="1" dirty="0" err="1">
                <a:solidFill>
                  <a:schemeClr val="accent2"/>
                </a:solidFill>
                <a:latin typeface="Consolas" panose="020B0609020204030204" pitchFamily="49" charset="0"/>
              </a:rPr>
              <a:t>tsizes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chemeClr val="accent3"/>
                </a:solidFill>
                <a:latin typeface="Consolas" panose="020B0609020204030204" pitchFamily="49" charset="0"/>
              </a:rPr>
              <a:t>if size &gt; 0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42529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sz="3600" dirty="0"/>
              <a:t>Lazy lists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sz="quarter" idx="14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GB" b="1" dirty="0"/>
              <a:t>Generating lists in memory can be an overhead.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How big is a list? 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What about sequences that have no end?</a:t>
            </a:r>
          </a:p>
          <a:p>
            <a:pPr>
              <a:spcAft>
                <a:spcPts val="600"/>
              </a:spcAft>
            </a:pPr>
            <a:r>
              <a:rPr lang="en-GB" b="1" dirty="0"/>
              <a:t>Lazy lists only return a value when it is needed.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One item at a time, as and when required.</a:t>
            </a:r>
          </a:p>
          <a:p>
            <a:pPr>
              <a:spcAft>
                <a:spcPts val="600"/>
              </a:spcAft>
            </a:pPr>
            <a:r>
              <a:rPr lang="en-GB" b="1" dirty="0"/>
              <a:t>Particularly suitable when iterators are used.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An iterator function returns items one at a time.</a:t>
            </a:r>
          </a:p>
          <a:p>
            <a:pPr>
              <a:spcAft>
                <a:spcPts val="600"/>
              </a:spcAft>
            </a:pPr>
            <a:r>
              <a:rPr lang="en-GB" b="1" dirty="0"/>
              <a:t>Many Python 3 functions return iterators, rather than lists.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map(), filter(), range(), reversed(), zip(), and so on.</a:t>
            </a:r>
          </a:p>
          <a:p>
            <a:pPr>
              <a:spcAft>
                <a:spcPts val="600"/>
              </a:spcAft>
            </a:pP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A277C2-3E11-6803-C2D0-D0463D558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450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Generators – Example 1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0" lvl="2" indent="0">
              <a:buNone/>
            </a:pPr>
            <a:r>
              <a:rPr lang="en-GB" b="1" dirty="0"/>
              <a:t>Generator functions are a special kind of function that return a lazy iterator. </a:t>
            </a:r>
          </a:p>
          <a:p>
            <a:pPr marL="285750" lvl="2" indent="-285750"/>
            <a:r>
              <a:rPr lang="en-GB" dirty="0"/>
              <a:t>These are objects that you can loop over like a list. </a:t>
            </a:r>
          </a:p>
          <a:p>
            <a:pPr marL="285750" lvl="2" indent="-285750"/>
            <a:r>
              <a:rPr lang="en-GB" dirty="0"/>
              <a:t>Unlike lists, lazy iterators do not store their contents in memory.</a:t>
            </a:r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r>
              <a:rPr lang="en-GB" b="1" dirty="0"/>
              <a:t>Reading large files</a:t>
            </a:r>
          </a:p>
          <a:p>
            <a:pPr marL="285750" lvl="2" indent="-285750"/>
            <a:r>
              <a:rPr lang="en-GB" dirty="0"/>
              <a:t>Used to read through large files a row at a time where the file would be too big for memory.</a:t>
            </a:r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endParaRPr lang="en-GB" dirty="0"/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1E9C1AFF-2AD1-82F0-DE6C-8E8C017B7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5551" y="3678455"/>
            <a:ext cx="5537649" cy="286232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def </a:t>
            </a:r>
            <a:r>
              <a:rPr lang="en-GB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csv_reader</a:t>
            </a: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GB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file_handle</a:t>
            </a: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):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for row in </a:t>
            </a:r>
            <a:r>
              <a:rPr lang="en-GB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file_handle</a:t>
            </a: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: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lang="en-GB" altLang="en-US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yield</a:t>
            </a: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row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GB" altLang="en-US" sz="18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with open("large_file.csv", "r") as </a:t>
            </a:r>
            <a:r>
              <a:rPr lang="en-GB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fh_in</a:t>
            </a: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: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count = 0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for _ in </a:t>
            </a:r>
            <a:r>
              <a:rPr lang="en-GB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csv_reader</a:t>
            </a: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GB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fh_in</a:t>
            </a: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):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count += 1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GB" altLang="en-US" sz="18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print(</a:t>
            </a:r>
            <a:r>
              <a:rPr lang="en-GB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f"Row</a:t>
            </a:r>
            <a:r>
              <a:rPr lang="en-GB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count is {count}")</a:t>
            </a:r>
          </a:p>
        </p:txBody>
      </p:sp>
      <p:sp>
        <p:nvSpPr>
          <p:cNvPr id="9221" name="Text Box 5"/>
          <p:cNvSpPr txBox="1">
            <a:spLocks noChangeArrowheads="1"/>
          </p:cNvSpPr>
          <p:nvPr/>
        </p:nvSpPr>
        <p:spPr bwMode="auto">
          <a:xfrm>
            <a:off x="6553200" y="6163389"/>
            <a:ext cx="3166040" cy="36933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latin typeface="Consolas" panose="020B0609020204030204" pitchFamily="49" charset="0"/>
              </a:rPr>
              <a:t>Row count is 64186394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2862CA-A7A7-4CD7-4F98-A398BBA0D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D8C09A-0DC4-220B-F83E-FCA213CE7A94}"/>
              </a:ext>
            </a:extLst>
          </p:cNvPr>
          <p:cNvSpPr txBox="1"/>
          <p:nvPr/>
        </p:nvSpPr>
        <p:spPr>
          <a:xfrm>
            <a:off x="7605776" y="4231960"/>
            <a:ext cx="2542538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Yield one line at a time</a:t>
            </a:r>
          </a:p>
        </p:txBody>
      </p:sp>
      <p:sp>
        <p:nvSpPr>
          <p:cNvPr id="5" name="Line 11">
            <a:extLst>
              <a:ext uri="{FF2B5EF4-FFF2-40B4-BE49-F238E27FC236}">
                <a16:creationId xmlns:a16="http://schemas.microsoft.com/office/drawing/2014/main" id="{37019EC6-0E97-F8FD-15EC-8E1353E1B98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373119" y="4435695"/>
            <a:ext cx="4232656" cy="2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6AE6CB7-1C65-D10E-D4C6-C30E01D704A7}"/>
              </a:ext>
            </a:extLst>
          </p:cNvPr>
          <p:cNvSpPr/>
          <p:nvPr/>
        </p:nvSpPr>
        <p:spPr>
          <a:xfrm>
            <a:off x="2043686" y="4285903"/>
            <a:ext cx="1268474" cy="279264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552512-C820-37A2-7784-F58CBCFDECE6}"/>
              </a:ext>
            </a:extLst>
          </p:cNvPr>
          <p:cNvSpPr txBox="1"/>
          <p:nvPr/>
        </p:nvSpPr>
        <p:spPr>
          <a:xfrm>
            <a:off x="7605774" y="5196928"/>
            <a:ext cx="3651506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Iterate through Lazy List. We use the underscore variable as not interested in each line</a:t>
            </a:r>
          </a:p>
        </p:txBody>
      </p:sp>
      <p:sp>
        <p:nvSpPr>
          <p:cNvPr id="8" name="Line 11">
            <a:extLst>
              <a:ext uri="{FF2B5EF4-FFF2-40B4-BE49-F238E27FC236}">
                <a16:creationId xmlns:a16="http://schemas.microsoft.com/office/drawing/2014/main" id="{4BC75947-1214-BCF5-284F-FB856080F0C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88853" y="5656036"/>
            <a:ext cx="2516921" cy="0"/>
          </a:xfrm>
          <a:prstGeom prst="line">
            <a:avLst/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2137ACF-A3FB-A4F6-7505-5AF6006BF55C}"/>
              </a:ext>
            </a:extLst>
          </p:cNvPr>
          <p:cNvSpPr/>
          <p:nvPr/>
        </p:nvSpPr>
        <p:spPr>
          <a:xfrm>
            <a:off x="1601473" y="5368471"/>
            <a:ext cx="3448047" cy="575127"/>
          </a:xfrm>
          <a:prstGeom prst="round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644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Generators – Example 2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0" lvl="2" indent="0">
              <a:buNone/>
            </a:pPr>
            <a:r>
              <a:rPr lang="en-GB" b="1" dirty="0"/>
              <a:t>Generating an infinite sequence</a:t>
            </a:r>
          </a:p>
          <a:p>
            <a:pPr marL="285750" lvl="2" indent="-285750"/>
            <a:r>
              <a:rPr lang="en-GB" dirty="0"/>
              <a:t>Used to read through large files a row at a time where the file would be too big for memory</a:t>
            </a:r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r>
              <a:rPr lang="en-GB" dirty="0"/>
              <a:t>If this is run, the program will never end and will need to be cancelled by a keyboard interrupt</a:t>
            </a:r>
          </a:p>
          <a:p>
            <a:pPr marL="285750" lvl="2" indent="-285750"/>
            <a:endParaRPr lang="en-GB" dirty="0"/>
          </a:p>
          <a:p>
            <a:pPr marL="285750" lvl="2" indent="-285750"/>
            <a:endParaRPr lang="en-GB" dirty="0"/>
          </a:p>
          <a:p>
            <a:pPr marL="285750" lvl="2" indent="-285750"/>
            <a:r>
              <a:rPr lang="en-GB" dirty="0"/>
              <a:t>Creating a generator means you can create resources as needed (excellent for data analysis)</a:t>
            </a:r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endParaRPr lang="en-GB" dirty="0"/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1E9C1AFF-2AD1-82F0-DE6C-8E8C017B7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95" y="2366021"/>
            <a:ext cx="3374845" cy="1477328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def </a:t>
            </a:r>
            <a:r>
              <a:rPr lang="en-US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infinite_sequence</a:t>
            </a:r>
            <a:r>
              <a:rPr lang="en-US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():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num = 0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while True: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lang="en-US" altLang="en-US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yield</a:t>
            </a:r>
            <a:r>
              <a:rPr lang="en-US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num</a:t>
            </a:r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num += 1</a:t>
            </a:r>
          </a:p>
        </p:txBody>
      </p:sp>
      <p:sp>
        <p:nvSpPr>
          <p:cNvPr id="9221" name="Text Box 5"/>
          <p:cNvSpPr txBox="1">
            <a:spLocks noChangeArrowheads="1"/>
          </p:cNvSpPr>
          <p:nvPr/>
        </p:nvSpPr>
        <p:spPr bwMode="auto">
          <a:xfrm>
            <a:off x="831397" y="4187260"/>
            <a:ext cx="3842204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for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in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infinite_sequence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():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print(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, end=" ")</a:t>
            </a:r>
          </a:p>
        </p:txBody>
      </p:sp>
      <p:sp>
        <p:nvSpPr>
          <p:cNvPr id="2" name="Text Box 5">
            <a:extLst>
              <a:ext uri="{FF2B5EF4-FFF2-40B4-BE49-F238E27FC236}">
                <a16:creationId xmlns:a16="http://schemas.microsoft.com/office/drawing/2014/main" id="{FE3729BD-6FC7-CCB4-8F91-176F7A3B93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95" y="5177502"/>
            <a:ext cx="3374845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gen =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infinite_sequence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()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print(next(gen))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794EF5-A741-E79F-F52B-F311D9556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0477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Generators – Example 3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sz="quarter" idx="4"/>
          </p:nvPr>
        </p:nvSpPr>
        <p:spPr/>
        <p:txBody>
          <a:bodyPr/>
          <a:lstStyle/>
          <a:p>
            <a:pPr marL="88900" lvl="1" indent="0">
              <a:buNone/>
            </a:pPr>
            <a:r>
              <a:rPr lang="en-GB" b="1" dirty="0"/>
              <a:t>Reading file names:</a:t>
            </a:r>
          </a:p>
          <a:p>
            <a:pPr marL="374650" lvl="1" indent="-285750"/>
            <a:r>
              <a:rPr lang="en-GB" dirty="0"/>
              <a:t>A lazy list item is returned at the </a:t>
            </a:r>
            <a:r>
              <a:rPr lang="en-GB" dirty="0">
                <a:latin typeface="Courier New" panose="02070309020205020404" pitchFamily="49" charset="0"/>
              </a:rPr>
              <a:t>yield</a:t>
            </a:r>
            <a:r>
              <a:rPr lang="en-GB" dirty="0"/>
              <a:t>  statement.</a:t>
            </a:r>
          </a:p>
          <a:p>
            <a:pPr lvl="1"/>
            <a:endParaRPr lang="en-GB" dirty="0"/>
          </a:p>
          <a:p>
            <a:pPr lvl="2"/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marL="285750" lvl="1" indent="-285750"/>
            <a:r>
              <a:rPr lang="en-GB" sz="1800" dirty="0"/>
              <a:t>Generators can often replace list comprehensions.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sz="1800" dirty="0"/>
              <a:t>Can be used anywhere an iterator is expected.</a:t>
            </a:r>
          </a:p>
        </p:txBody>
      </p:sp>
      <p:sp>
        <p:nvSpPr>
          <p:cNvPr id="9220" name="Text Box 4"/>
          <p:cNvSpPr txBox="1">
            <a:spLocks noChangeArrowheads="1"/>
          </p:cNvSpPr>
          <p:nvPr/>
        </p:nvSpPr>
        <p:spPr bwMode="auto">
          <a:xfrm>
            <a:off x="910417" y="2397584"/>
            <a:ext cx="5978525" cy="1474788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def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get_dir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(path):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pattern =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os.path.join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(path, '*')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for file in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glob.iglob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(pattern):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if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os.path.isdir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(file):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chemeClr val="accent1"/>
                </a:solidFill>
                <a:latin typeface="Consolas" panose="020B0609020204030204" pitchFamily="49" charset="0"/>
              </a:rPr>
              <a:t>yield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file</a:t>
            </a:r>
          </a:p>
        </p:txBody>
      </p:sp>
      <p:sp>
        <p:nvSpPr>
          <p:cNvPr id="9221" name="Text Box 5"/>
          <p:cNvSpPr txBox="1">
            <a:spLocks noChangeArrowheads="1"/>
          </p:cNvSpPr>
          <p:nvPr/>
        </p:nvSpPr>
        <p:spPr bwMode="auto">
          <a:xfrm>
            <a:off x="910417" y="4574769"/>
            <a:ext cx="5951538" cy="6508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for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in 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get_dir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('C:/QA/Python'):</a:t>
            </a:r>
          </a:p>
          <a:p>
            <a:pPr>
              <a:spcBef>
                <a:spcPct val="0"/>
              </a:spcBef>
            </a:pP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   print(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222" name="Text Box 6"/>
          <p:cNvSpPr txBox="1">
            <a:spLocks noChangeArrowheads="1"/>
          </p:cNvSpPr>
          <p:nvPr/>
        </p:nvSpPr>
        <p:spPr bwMode="auto">
          <a:xfrm>
            <a:off x="935816" y="5566886"/>
            <a:ext cx="5953125" cy="376238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dirs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 = list(</a:t>
            </a:r>
            <a:r>
              <a:rPr lang="en-GB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get_dir</a:t>
            </a:r>
            <a:r>
              <a:rPr lang="en-GB" sz="1800" dirty="0">
                <a:solidFill>
                  <a:schemeClr val="bg1"/>
                </a:solidFill>
                <a:latin typeface="Consolas" panose="020B0609020204030204" pitchFamily="49" charset="0"/>
              </a:rPr>
              <a:t>('C:/QA/Python'))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B43B6-3197-B15C-6A1B-ABE81B8CA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7BD1A5-9F61-F24A-B902-E87F0BF6231E}"/>
              </a:ext>
            </a:extLst>
          </p:cNvPr>
          <p:cNvSpPr txBox="1"/>
          <p:nvPr/>
        </p:nvSpPr>
        <p:spPr>
          <a:xfrm>
            <a:off x="7514334" y="4857287"/>
            <a:ext cx="270075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Print a list of directories </a:t>
            </a:r>
          </a:p>
        </p:txBody>
      </p:sp>
      <p:sp>
        <p:nvSpPr>
          <p:cNvPr id="8" name="Line 11">
            <a:extLst>
              <a:ext uri="{FF2B5EF4-FFF2-40B4-BE49-F238E27FC236}">
                <a16:creationId xmlns:a16="http://schemas.microsoft.com/office/drawing/2014/main" id="{D9BD315C-2A9A-13CF-1B65-835F72C868B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799078" y="5055039"/>
            <a:ext cx="4715255" cy="1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66AEE64-742B-05B0-9E27-CCB98AA3D1A5}"/>
              </a:ext>
            </a:extLst>
          </p:cNvPr>
          <p:cNvSpPr/>
          <p:nvPr/>
        </p:nvSpPr>
        <p:spPr>
          <a:xfrm>
            <a:off x="1474726" y="4902321"/>
            <a:ext cx="1268474" cy="279264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781B25-01E2-3660-BFF2-3FEC6E94DCC5}"/>
              </a:ext>
            </a:extLst>
          </p:cNvPr>
          <p:cNvSpPr txBox="1"/>
          <p:nvPr/>
        </p:nvSpPr>
        <p:spPr>
          <a:xfrm>
            <a:off x="7514334" y="5566886"/>
            <a:ext cx="2700752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Get a list of directories </a:t>
            </a:r>
          </a:p>
        </p:txBody>
      </p:sp>
      <p:sp>
        <p:nvSpPr>
          <p:cNvPr id="11" name="Line 11">
            <a:extLst>
              <a:ext uri="{FF2B5EF4-FFF2-40B4-BE49-F238E27FC236}">
                <a16:creationId xmlns:a16="http://schemas.microsoft.com/office/drawing/2014/main" id="{02CFF4BA-F374-6683-E6A4-BAC521BF06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630480" y="5761502"/>
            <a:ext cx="1883854" cy="2"/>
          </a:xfrm>
          <a:prstGeom prst="line">
            <a:avLst/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E66D764-8CCE-1422-E673-33DD6EEC0732}"/>
              </a:ext>
            </a:extLst>
          </p:cNvPr>
          <p:cNvSpPr/>
          <p:nvPr/>
        </p:nvSpPr>
        <p:spPr>
          <a:xfrm>
            <a:off x="1837693" y="5606617"/>
            <a:ext cx="3745227" cy="286966"/>
          </a:xfrm>
          <a:prstGeom prst="round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50544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10.xml><?xml version="1.0" encoding="utf-8"?>
<a:theme xmlns:a="http://schemas.openxmlformats.org/drawingml/2006/main" name="Intro Black and Whit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11.xml><?xml version="1.0" encoding="utf-8"?>
<a:theme xmlns:a="http://schemas.openxmlformats.org/drawingml/2006/main" name="Divider Slides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12.xml><?xml version="1.0" encoding="utf-8"?>
<a:theme xmlns:a="http://schemas.openxmlformats.org/drawingml/2006/main" name="Blue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13.xml><?xml version="1.0" encoding="utf-8"?>
<a:theme xmlns:a="http://schemas.openxmlformats.org/drawingml/2006/main" name="Yellow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14.xml><?xml version="1.0" encoding="utf-8"?>
<a:theme xmlns:a="http://schemas.openxmlformats.org/drawingml/2006/main" name="Red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15.xml><?xml version="1.0" encoding="utf-8"?>
<a:theme xmlns:a="http://schemas.openxmlformats.org/drawingml/2006/main" name="Purple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16.xml><?xml version="1.0" encoding="utf-8"?>
<a:theme xmlns:a="http://schemas.openxmlformats.org/drawingml/2006/main" name="Orange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17.xml><?xml version="1.0" encoding="utf-8"?>
<a:theme xmlns:a="http://schemas.openxmlformats.org/drawingml/2006/main" name="Green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18.xml><?xml version="1.0" encoding="utf-8"?>
<a:theme xmlns:a="http://schemas.openxmlformats.org/drawingml/2006/main" name="B/W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2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Cover Slides - AI/Data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4.xml><?xml version="1.0" encoding="utf-8"?>
<a:theme xmlns:a="http://schemas.openxmlformats.org/drawingml/2006/main" name="Intro Blu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5.xml><?xml version="1.0" encoding="utf-8"?>
<a:theme xmlns:a="http://schemas.openxmlformats.org/drawingml/2006/main" name="Intro Yellow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6.xml><?xml version="1.0" encoding="utf-8"?>
<a:theme xmlns:a="http://schemas.openxmlformats.org/drawingml/2006/main" name="Intro Red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7.xml><?xml version="1.0" encoding="utf-8"?>
<a:theme xmlns:a="http://schemas.openxmlformats.org/drawingml/2006/main" name="Intro Purp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8.xml><?xml version="1.0" encoding="utf-8"?>
<a:theme xmlns:a="http://schemas.openxmlformats.org/drawingml/2006/main" name="Intro Orang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9.xml><?xml version="1.0" encoding="utf-8"?>
<a:theme xmlns:a="http://schemas.openxmlformats.org/drawingml/2006/main" name="Intro Green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5BAD9D95F28D4EB8D45E8498D5AAA1" ma:contentTypeVersion="15" ma:contentTypeDescription="Create a new document." ma:contentTypeScope="" ma:versionID="dd342008104879ec76703fa921339524">
  <xsd:schema xmlns:xsd="http://www.w3.org/2001/XMLSchema" xmlns:xs="http://www.w3.org/2001/XMLSchema" xmlns:p="http://schemas.microsoft.com/office/2006/metadata/properties" xmlns:ns2="c319d61d-2005-46c1-b745-2d154ed3822a" xmlns:ns3="1b5d0ff9-ddc4-429e-a7d9-b8b8a70810cc" targetNamespace="http://schemas.microsoft.com/office/2006/metadata/properties" ma:root="true" ma:fieldsID="4ff0c33e32c6cbd974369c54ac636b28" ns2:_="" ns3:_="">
    <xsd:import namespace="c319d61d-2005-46c1-b745-2d154ed3822a"/>
    <xsd:import namespace="1b5d0ff9-ddc4-429e-a7d9-b8b8a70810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ItemType" minOccurs="0"/>
                <xsd:element ref="ns2:MediaServiceAutoKeyPoints" minOccurs="0"/>
                <xsd:element ref="ns2:MediaServiceKeyPoints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19d61d-2005-46c1-b745-2d154ed3822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ItemType" ma:index="15" nillable="true" ma:displayName="ItemType" ma:description="Choose item type" ma:format="Dropdown" ma:internalName="ItemType">
      <xsd:simpleType>
        <xsd:restriction base="dms:Choice">
          <xsd:enumeration value="Logo"/>
          <xsd:enumeration value="Choice 2"/>
          <xsd:enumeration value="Choice 3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85f1f1f9-0179-4c93-b971-8e9741e0450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5d0ff9-ddc4-429e-a7d9-b8b8a70810cc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a4874b9e-ab9b-4956-b4e5-6ad56a549818}" ma:internalName="TaxCatchAll" ma:showField="CatchAllData" ma:web="1b5d0ff9-ddc4-429e-a7d9-b8b8a70810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b5d0ff9-ddc4-429e-a7d9-b8b8a70810cc" xsi:nil="true"/>
    <lcf76f155ced4ddcb4097134ff3c332f xmlns="c319d61d-2005-46c1-b745-2d154ed3822a">
      <Terms xmlns="http://schemas.microsoft.com/office/infopath/2007/PartnerControls"/>
    </lcf76f155ced4ddcb4097134ff3c332f>
    <ItemType xmlns="c319d61d-2005-46c1-b745-2d154ed3822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6328C4D-C84C-4E1C-A543-F58A44AF8E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19d61d-2005-46c1-b745-2d154ed3822a"/>
    <ds:schemaRef ds:uri="1b5d0ff9-ddc4-429e-a7d9-b8b8a70810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AC71F1D-A98C-43DF-A986-061295C23702}">
  <ds:schemaRefs>
    <ds:schemaRef ds:uri="52e7f57a-cc1d-4bce-9b60-d9dd785361c7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4851bab5-d36a-4f24-a761-998180967d12"/>
    <ds:schemaRef ds:uri="http://www.w3.org/XML/1998/namespace"/>
    <ds:schemaRef ds:uri="http://purl.org/dc/dcmitype/"/>
    <ds:schemaRef ds:uri="ae7a5ef5-f60e-4918-a47e-25aad02606cf"/>
    <ds:schemaRef ds:uri="35c74202-6262-43ee-80e5-eb97de261190"/>
    <ds:schemaRef ds:uri="1b5d0ff9-ddc4-429e-a7d9-b8b8a70810cc"/>
    <ds:schemaRef ds:uri="c319d61d-2005-46c1-b745-2d154ed3822a"/>
  </ds:schemaRefs>
</ds:datastoreItem>
</file>

<file path=customXml/itemProps3.xml><?xml version="1.0" encoding="utf-8"?>
<ds:datastoreItem xmlns:ds="http://schemas.openxmlformats.org/officeDocument/2006/customXml" ds:itemID="{E0CF5967-01BD-40C1-B1E3-8E6CDE2BF8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QAPPTDeck_Jun2024_v1Main</Template>
  <TotalTime>20038</TotalTime>
  <Words>4263</Words>
  <Application>Microsoft Office PowerPoint</Application>
  <PresentationFormat>Widescreen</PresentationFormat>
  <Paragraphs>448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18</vt:i4>
      </vt:variant>
      <vt:variant>
        <vt:lpstr>Slide Titles</vt:lpstr>
      </vt:variant>
      <vt:variant>
        <vt:i4>19</vt:i4>
      </vt:variant>
    </vt:vector>
  </HeadingPairs>
  <TitlesOfParts>
    <vt:vector size="45" baseType="lpstr">
      <vt:lpstr>Consolas</vt:lpstr>
      <vt:lpstr>Courier New</vt:lpstr>
      <vt:lpstr>Montserrat Black</vt:lpstr>
      <vt:lpstr>Montserrat</vt:lpstr>
      <vt:lpstr>Figtree</vt:lpstr>
      <vt:lpstr>Arial</vt:lpstr>
      <vt:lpstr>Figtree Light</vt:lpstr>
      <vt:lpstr>Aptos</vt:lpstr>
      <vt:lpstr>Cover Slides - Business/Marketing</vt:lpstr>
      <vt:lpstr>Cover Slides - Tech</vt:lpstr>
      <vt:lpstr>Cover Slides - AI/Data</vt:lpstr>
      <vt:lpstr>Intro Blue</vt:lpstr>
      <vt:lpstr>Intro Yellow</vt:lpstr>
      <vt:lpstr>Intro Red</vt:lpstr>
      <vt:lpstr>Intro Purple</vt:lpstr>
      <vt:lpstr>Intro Orange</vt:lpstr>
      <vt:lpstr>Intro Green</vt:lpstr>
      <vt:lpstr>Intro Black and White</vt:lpstr>
      <vt:lpstr>Divider Slides</vt:lpstr>
      <vt:lpstr>Blue Module</vt:lpstr>
      <vt:lpstr>Yellow Module</vt:lpstr>
      <vt:lpstr>Red Module</vt:lpstr>
      <vt:lpstr>Purple Module</vt:lpstr>
      <vt:lpstr>Orange Module</vt:lpstr>
      <vt:lpstr>Green Module</vt:lpstr>
      <vt:lpstr>B/W Module</vt:lpstr>
      <vt:lpstr>Module 9 - Advanced collections</vt:lpstr>
      <vt:lpstr>PowerPoint Presentation</vt:lpstr>
      <vt:lpstr>Advanced functions - filter</vt:lpstr>
      <vt:lpstr>List comprehensions</vt:lpstr>
      <vt:lpstr>Set and dictionary comprehensions</vt:lpstr>
      <vt:lpstr>Lazy lists</vt:lpstr>
      <vt:lpstr>Generators – Example 1</vt:lpstr>
      <vt:lpstr>Generators – Example 2</vt:lpstr>
      <vt:lpstr>Generators – Example 3</vt:lpstr>
      <vt:lpstr>List comprehensions as generators</vt:lpstr>
      <vt:lpstr>Copying collections - problem</vt:lpstr>
      <vt:lpstr>Copying collections - slice solution?</vt:lpstr>
      <vt:lpstr>Copying collections - deepcopy solution</vt:lpstr>
      <vt:lpstr>Review Questions</vt:lpstr>
      <vt:lpstr>Review Questions</vt:lpstr>
      <vt:lpstr>Summary</vt:lpstr>
      <vt:lpstr>Generator objects and next</vt:lpstr>
      <vt:lpstr>Co-routines and send() method</vt:lpstr>
      <vt:lpstr>Generator delegation (Python 3.3)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cover slide</dc:title>
  <dc:creator>Haynes, Amanda</dc:creator>
  <cp:lastModifiedBy>Cameron, Donald</cp:lastModifiedBy>
  <cp:revision>45</cp:revision>
  <dcterms:created xsi:type="dcterms:W3CDTF">2024-06-24T11:44:08Z</dcterms:created>
  <dcterms:modified xsi:type="dcterms:W3CDTF">2025-10-31T10:37:02Z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0x010100075BAD9D95F28D4EB8D45E8498D5AAA1</vt:lpwstr>
  </property>
  <property fmtid="{D5CDD505-2E9C-101B-9397-08002B2CF9AE}" pid="3" name="MediaServiceImageTags">
    <vt:lpwstr/>
  </property>
</Properties>
</file>

<file path=docProps/thumbnail.jpeg>
</file>